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9" r:id="rId2"/>
    <p:sldId id="260" r:id="rId3"/>
    <p:sldId id="261" r:id="rId4"/>
    <p:sldId id="262" r:id="rId5"/>
    <p:sldId id="268" r:id="rId6"/>
    <p:sldId id="269" r:id="rId7"/>
    <p:sldId id="270" r:id="rId8"/>
    <p:sldId id="271" r:id="rId9"/>
    <p:sldId id="272" r:id="rId10"/>
    <p:sldId id="264" r:id="rId11"/>
    <p:sldId id="265" r:id="rId12"/>
    <p:sldId id="267" r:id="rId13"/>
    <p:sldId id="266" r:id="rId14"/>
    <p:sldId id="286" r:id="rId15"/>
    <p:sldId id="273" r:id="rId16"/>
    <p:sldId id="274" r:id="rId17"/>
    <p:sldId id="289" r:id="rId18"/>
    <p:sldId id="288" r:id="rId19"/>
    <p:sldId id="291" r:id="rId20"/>
    <p:sldId id="292" r:id="rId21"/>
    <p:sldId id="293" r:id="rId22"/>
    <p:sldId id="275" r:id="rId23"/>
    <p:sldId id="294" r:id="rId24"/>
    <p:sldId id="295" r:id="rId25"/>
    <p:sldId id="276" r:id="rId26"/>
    <p:sldId id="296" r:id="rId27"/>
    <p:sldId id="297" r:id="rId28"/>
    <p:sldId id="298" r:id="rId29"/>
    <p:sldId id="277" r:id="rId30"/>
    <p:sldId id="279" r:id="rId31"/>
    <p:sldId id="280" r:id="rId32"/>
    <p:sldId id="278" r:id="rId33"/>
    <p:sldId id="282" r:id="rId34"/>
    <p:sldId id="281" r:id="rId35"/>
    <p:sldId id="284" r:id="rId36"/>
    <p:sldId id="283" r:id="rId37"/>
    <p:sldId id="285" r:id="rId38"/>
    <p:sldId id="28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63174595@qq.com" initials="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5"/>
    <p:restoredTop sz="94586"/>
  </p:normalViewPr>
  <p:slideViewPr>
    <p:cSldViewPr snapToGrid="0" snapToObjects="1">
      <p:cViewPr varScale="1">
        <p:scale>
          <a:sx n="99" d="100"/>
          <a:sy n="99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5T22:47:32.16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5T22:47:32.16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5T22:47:32.16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5T22:47:32.16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5T22:47:32.16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D39EB-3C81-704E-A3F0-0FF64C472F0B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9F66-D0E2-EB41-9BC3-15BDE56860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688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解决方法：取名不应该为了简洁和方便</a:t>
            </a:r>
            <a:r>
              <a:rPr kumimoji="1" lang="zh-CN" altLang="en-US" baseline="0" dirty="0" smtClean="0"/>
              <a:t> 而使代码变得模糊；上下文应当在代码中</a:t>
            </a:r>
            <a:r>
              <a:rPr kumimoji="1" lang="zh-CN" altLang="en-US" baseline="0" smtClean="0"/>
              <a:t>被明确体现。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9F66-D0E2-EB41-9BC3-15BDE568609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50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9F66-D0E2-EB41-9BC3-15BDE568609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115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附</a:t>
            </a:r>
            <a:r>
              <a:rPr kumimoji="1" lang="zh-CN" altLang="en-US" baseline="0" dirty="0" smtClean="0"/>
              <a:t> 框架</a:t>
            </a:r>
            <a:r>
              <a:rPr kumimoji="1" lang="en-US" altLang="zh-CN" baseline="0" dirty="0" err="1" smtClean="0"/>
              <a:t>MyBatis</a:t>
            </a:r>
            <a:r>
              <a:rPr kumimoji="1" lang="zh-CN" altLang="en-US" baseline="0" dirty="0" smtClean="0"/>
              <a:t>查询结果为空时返回：</a:t>
            </a:r>
          </a:p>
          <a:p>
            <a:r>
              <a:rPr kumimoji="1" lang="en-US" altLang="zh-CN" dirty="0" smtClean="0"/>
              <a:t>List</a:t>
            </a:r>
            <a:endParaRPr kumimoji="1" lang="zh-CN" altLang="en-US" dirty="0" smtClean="0"/>
          </a:p>
          <a:p>
            <a:r>
              <a:rPr kumimoji="1" lang="en-US" altLang="zh-CN" dirty="0" smtClean="0"/>
              <a:t>Long</a:t>
            </a:r>
            <a:endParaRPr kumimoji="1" lang="zh-CN" altLang="en-US" dirty="0" smtClean="0"/>
          </a:p>
          <a:p>
            <a:r>
              <a:rPr kumimoji="1" lang="en-US" altLang="zh-CN" dirty="0" smtClean="0"/>
              <a:t>Integer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Dto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9F66-D0E2-EB41-9BC3-15BDE568609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41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9F66-D0E2-EB41-9BC3-15BDE568609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106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详细见 教练 有效的单元测试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9F66-D0E2-EB41-9BC3-15BDE568609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306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详细见 教练 有效的单元测试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19F66-D0E2-EB41-9BC3-15BDE568609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597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57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10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2314767" y="3833814"/>
            <a:ext cx="1813984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42" tIns="46725" rIns="93442" bIns="46725" anchor="b" anchorCtr="1">
            <a:spAutoFit/>
          </a:bodyPr>
          <a:lstStyle>
            <a:lvl1pPr defTabSz="93472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93472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93472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93472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93472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9347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9347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9347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9347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r>
              <a:rPr lang="en-US" altLang="zh-CN" sz="9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Arial" panose="020B0604020202020204" pitchFamily="34" charset="0"/>
              </a:rPr>
              <a:t>Title:</a:t>
            </a:r>
            <a:endParaRPr lang="en-US" altLang="ja-JP" sz="900" noProof="1">
              <a:solidFill>
                <a:srgbClr val="FFFFFF"/>
              </a:solidFill>
              <a:latin typeface="Arial" panose="020B0604020202020204" pitchFamily="34" charset="0"/>
              <a:ea typeface="Heiti SC Light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Arial" panose="020B0604020202020204" pitchFamily="34" charset="0"/>
              </a:rPr>
              <a:t>Type</a:t>
            </a:r>
            <a:r>
              <a:rPr lang="en-US" altLang="ja-JP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Arial" panose="020B0604020202020204" pitchFamily="34" charset="0"/>
              </a:rPr>
              <a:t>: </a:t>
            </a:r>
            <a:r>
              <a:rPr lang="en-US" altLang="ja-JP" sz="800" noProof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Arial</a:t>
            </a:r>
            <a:endParaRPr lang="en-US" altLang="zh-CN" sz="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Size：32-</a:t>
            </a:r>
            <a:r>
              <a:rPr lang="en-US" altLang="ja-JP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24-</a:t>
            </a:r>
            <a:r>
              <a:rPr lang="en-US" altLang="zh-CN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pt</a:t>
            </a:r>
            <a:endParaRPr lang="en-US" altLang="ja-JP" sz="800" noProof="1">
              <a:solidFill>
                <a:srgbClr val="FFFFFF"/>
              </a:solidFill>
              <a:latin typeface="Arial" panose="020B0604020202020204" pitchFamily="34" charset="0"/>
              <a:ea typeface="Heiti SC Light"/>
              <a:cs typeface="Heiti SC Light"/>
            </a:endParaRPr>
          </a:p>
          <a:p>
            <a:pPr eaLnBrk="1" hangingPunct="1">
              <a:defRPr/>
            </a:pPr>
            <a:r>
              <a:rPr lang="en-US" altLang="zh-CN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Color：The ZTE blue</a:t>
            </a:r>
            <a:r>
              <a:rPr lang="en-US" altLang="ja-JP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 </a:t>
            </a:r>
          </a:p>
          <a:p>
            <a:pPr eaLnBrk="1" hangingPunct="1">
              <a:defRPr/>
            </a:pPr>
            <a:endParaRPr lang="en-US" altLang="zh-CN" sz="900" noProof="1">
              <a:solidFill>
                <a:srgbClr val="FFFFFF"/>
              </a:solidFill>
              <a:latin typeface="Arial" panose="020B0604020202020204" pitchFamily="34" charset="0"/>
              <a:ea typeface="Heiti SC Light"/>
              <a:cs typeface="Heiti SC Light"/>
            </a:endParaRPr>
          </a:p>
          <a:p>
            <a:pPr eaLnBrk="1" hangingPunct="1">
              <a:defRPr/>
            </a:pPr>
            <a:r>
              <a:rPr lang="en-US" altLang="zh-CN" sz="9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Subtitle:</a:t>
            </a:r>
            <a:endParaRPr lang="en-US" altLang="ja-JP" sz="900" noProof="1">
              <a:solidFill>
                <a:srgbClr val="FFFFFF"/>
              </a:solidFill>
              <a:latin typeface="Arial" panose="020B0604020202020204" pitchFamily="34" charset="0"/>
              <a:ea typeface="Heiti SC Light"/>
              <a:cs typeface="Heiti SC Light"/>
            </a:endParaRPr>
          </a:p>
          <a:p>
            <a:pPr eaLnBrk="1" hangingPunct="1">
              <a:defRPr/>
            </a:pPr>
            <a:r>
              <a:rPr lang="en-US" altLang="zh-CN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Type: </a:t>
            </a:r>
            <a:r>
              <a:rPr lang="en-US" altLang="ja-JP" sz="800" noProof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Arial</a:t>
            </a:r>
            <a:endParaRPr lang="en-US" altLang="zh-CN" sz="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en-US" altLang="zh-CN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Size：</a:t>
            </a:r>
            <a:r>
              <a:rPr lang="en-US" altLang="ja-JP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20pt</a:t>
            </a:r>
          </a:p>
          <a:p>
            <a:pPr eaLnBrk="1" hangingPunct="1">
              <a:defRPr/>
            </a:pPr>
            <a:r>
              <a:rPr lang="en-US" altLang="zh-CN" sz="800" noProof="1">
                <a:solidFill>
                  <a:srgbClr val="FFFFFF"/>
                </a:solidFill>
                <a:latin typeface="Arial" panose="020B0604020202020204" pitchFamily="34" charset="0"/>
                <a:ea typeface="Heiti SC Light"/>
                <a:cs typeface="Heiti SC Light"/>
              </a:rPr>
              <a:t>Color: The ZTE green</a:t>
            </a:r>
            <a:endParaRPr lang="en-US" altLang="ja-JP" sz="800" noProof="1">
              <a:solidFill>
                <a:srgbClr val="FFFFFF"/>
              </a:solidFill>
              <a:latin typeface="Arial" panose="020B0604020202020204" pitchFamily="34" charset="0"/>
              <a:ea typeface="Heiti SC Light"/>
              <a:cs typeface="Heiti SC Light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7797800" y="593883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419851" y="5561013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382684" y="48514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" name="组 5"/>
          <p:cNvGrpSpPr/>
          <p:nvPr/>
        </p:nvGrpSpPr>
        <p:grpSpPr bwMode="auto">
          <a:xfrm>
            <a:off x="12486218" y="5135564"/>
            <a:ext cx="1856316" cy="1317625"/>
            <a:chOff x="9286278" y="1725515"/>
            <a:chExt cx="1392554" cy="989008"/>
          </a:xfrm>
        </p:grpSpPr>
        <p:grpSp>
          <p:nvGrpSpPr>
            <p:cNvPr id="12" name="组 6"/>
            <p:cNvGrpSpPr/>
            <p:nvPr/>
          </p:nvGrpSpPr>
          <p:grpSpPr bwMode="auto">
            <a:xfrm>
              <a:off x="9286278" y="1725515"/>
              <a:ext cx="935158" cy="253999"/>
              <a:chOff x="9286278" y="1725515"/>
              <a:chExt cx="935158" cy="253999"/>
            </a:xfrm>
          </p:grpSpPr>
          <p:sp>
            <p:nvSpPr>
              <p:cNvPr id="18" name="矩形 18"/>
              <p:cNvSpPr/>
              <p:nvPr/>
            </p:nvSpPr>
            <p:spPr>
              <a:xfrm>
                <a:off x="9286278" y="1725515"/>
                <a:ext cx="254058" cy="253805"/>
              </a:xfrm>
              <a:prstGeom prst="rect">
                <a:avLst/>
              </a:prstGeom>
              <a:solidFill>
                <a:srgbClr val="008FD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18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9"/>
              <p:cNvSpPr txBox="1">
                <a:spLocks noChangeArrowheads="1"/>
              </p:cNvSpPr>
              <p:nvPr/>
            </p:nvSpPr>
            <p:spPr bwMode="auto">
              <a:xfrm>
                <a:off x="9503815" y="1756496"/>
                <a:ext cx="717713" cy="150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kumimoji="1" lang="en-US" altLang="zh-CN" sz="700" i="1">
                    <a:solidFill>
                      <a:srgbClr val="FFFFFF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G143, B212</a:t>
                </a:r>
                <a:endParaRPr kumimoji="1" lang="zh-CN" altLang="en-US" sz="700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组 9"/>
            <p:cNvGrpSpPr/>
            <p:nvPr/>
          </p:nvGrpSpPr>
          <p:grpSpPr bwMode="auto">
            <a:xfrm>
              <a:off x="9286278" y="2098576"/>
              <a:ext cx="1199362" cy="253999"/>
              <a:chOff x="9286278" y="2098576"/>
              <a:chExt cx="1199362" cy="253999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9286278" y="2098478"/>
                <a:ext cx="254058" cy="253806"/>
              </a:xfrm>
              <a:prstGeom prst="rect">
                <a:avLst/>
              </a:prstGeom>
              <a:solidFill>
                <a:srgbClr val="8CC6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18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5"/>
              <p:cNvSpPr txBox="1">
                <a:spLocks noChangeArrowheads="1"/>
              </p:cNvSpPr>
              <p:nvPr/>
            </p:nvSpPr>
            <p:spPr bwMode="auto">
              <a:xfrm>
                <a:off x="9503815" y="2129459"/>
                <a:ext cx="981298" cy="150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 defTabSz="457200"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kumimoji="1" lang="en-US" altLang="zh-CN" sz="700" i="1">
                    <a:solidFill>
                      <a:srgbClr val="FFFFFF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R140,G198, B62</a:t>
                </a:r>
                <a:endParaRPr kumimoji="1" lang="zh-CN" altLang="en-US" sz="700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9286278" y="2460717"/>
              <a:ext cx="254058" cy="253806"/>
            </a:xfrm>
            <a:prstGeom prst="rect">
              <a:avLst/>
            </a:prstGeom>
            <a:solidFill>
              <a:srgbClr val="5ACB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8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9503815" y="2491698"/>
              <a:ext cx="1175017" cy="15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kumimoji="1" lang="en-US" altLang="zh-CN" sz="700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R90,G203, B245</a:t>
              </a:r>
              <a:endParaRPr kumimoji="1" lang="zh-CN" altLang="en-US" sz="700" i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8"/>
          <p:cNvSpPr txBox="1">
            <a:spLocks noChangeArrowheads="1"/>
          </p:cNvSpPr>
          <p:nvPr/>
        </p:nvSpPr>
        <p:spPr bwMode="auto">
          <a:xfrm>
            <a:off x="10871200" y="13541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kumimoji="1" lang="en-US" altLang="zh-CN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6485467" y="45037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kumimoji="1" lang="en-US" altLang="zh-CN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2" name="图片 18" descr="ZTEsoft中兴软创_Logo_反白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1" y="630238"/>
            <a:ext cx="350096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573613" y="1752110"/>
            <a:ext cx="8534400" cy="75034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kumimoji="1" lang="zh-CN" altLang="en-US" sz="2200" b="0" i="0" kern="1200" dirty="0">
                <a:solidFill>
                  <a:srgbClr val="8CC63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0"/>
          </p:nvPr>
        </p:nvSpPr>
        <p:spPr>
          <a:xfrm>
            <a:off x="574163" y="3188361"/>
            <a:ext cx="5971117" cy="134242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573613" y="1147996"/>
            <a:ext cx="8534400" cy="592317"/>
          </a:xfrm>
        </p:spPr>
        <p:txBody>
          <a:bodyPr>
            <a:noAutofit/>
          </a:bodyPr>
          <a:lstStyle>
            <a:lvl1pPr algn="l">
              <a:defRPr kumimoji="1" lang="zh-CN" altLang="en-US" sz="2800" b="1" i="0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03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2314767" y="3417034"/>
            <a:ext cx="1813984" cy="16650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4589" tIns="62300" rIns="124589" bIns="62300" anchor="b" anchorCtr="1">
            <a:spAutoFit/>
          </a:bodyPr>
          <a:lstStyle/>
          <a:p>
            <a:pPr defTabSz="1246262">
              <a:defRPr/>
            </a:pPr>
            <a:r>
              <a:rPr lang="en-US" sz="12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T</a:t>
            </a:r>
            <a:r>
              <a:rPr lang="en-US" altLang="zh-CN" sz="12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itle:</a:t>
            </a:r>
            <a:endParaRPr lang="en-US" altLang="ja-JP" sz="12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Type</a:t>
            </a:r>
            <a:r>
              <a:rPr lang="en-US" altLang="ja-JP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: </a:t>
            </a:r>
            <a:r>
              <a:rPr lang="zh-CN" alt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微软雅黑</a:t>
            </a:r>
            <a:endParaRPr lang="zh-CN" altLang="zh-CN" sz="1067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S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ize</a:t>
            </a: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en-US" altLang="ja-JP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24-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pt</a:t>
            </a:r>
            <a:endParaRPr lang="en-US" altLang="ja-JP" sz="1067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C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olor</a:t>
            </a: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：T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he ZTE blue</a:t>
            </a:r>
            <a:r>
              <a:rPr lang="en-US" altLang="ja-JP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 </a:t>
            </a:r>
          </a:p>
          <a:p>
            <a:pPr defTabSz="1246262">
              <a:defRPr/>
            </a:pPr>
            <a:endParaRPr lang="en-US" altLang="zh-CN" sz="12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altLang="zh-CN" sz="12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Subtitle:</a:t>
            </a:r>
            <a:endParaRPr lang="en-US" altLang="ja-JP" sz="12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T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ype</a:t>
            </a: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zh-CN" alt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微软雅黑</a:t>
            </a:r>
            <a:endParaRPr lang="zh-CN" altLang="zh-CN" sz="1067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S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ize</a:t>
            </a: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16-</a:t>
            </a:r>
            <a:r>
              <a:rPr lang="en-US" altLang="ja-JP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20pt</a:t>
            </a: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Color: The 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ZTE green</a:t>
            </a:r>
            <a:endParaRPr lang="en-US" altLang="ja-JP" sz="1067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</p:txBody>
      </p:sp>
      <p:grpSp>
        <p:nvGrpSpPr>
          <p:cNvPr id="5" name="组 5"/>
          <p:cNvGrpSpPr/>
          <p:nvPr/>
        </p:nvGrpSpPr>
        <p:grpSpPr bwMode="auto">
          <a:xfrm>
            <a:off x="12486218" y="5135034"/>
            <a:ext cx="1856316" cy="1318684"/>
            <a:chOff x="9286278" y="1725515"/>
            <a:chExt cx="1392554" cy="989008"/>
          </a:xfrm>
        </p:grpSpPr>
        <p:grpSp>
          <p:nvGrpSpPr>
            <p:cNvPr id="6" name="组 6"/>
            <p:cNvGrpSpPr/>
            <p:nvPr/>
          </p:nvGrpSpPr>
          <p:grpSpPr bwMode="auto">
            <a:xfrm>
              <a:off x="9286278" y="1725515"/>
              <a:ext cx="935250" cy="253999"/>
              <a:chOff x="9286278" y="1725515"/>
              <a:chExt cx="935250" cy="253999"/>
            </a:xfrm>
          </p:grpSpPr>
          <p:sp>
            <p:nvSpPr>
              <p:cNvPr id="12" name="矩形 18"/>
              <p:cNvSpPr/>
              <p:nvPr/>
            </p:nvSpPr>
            <p:spPr>
              <a:xfrm>
                <a:off x="9286278" y="1725515"/>
                <a:ext cx="254058" cy="253999"/>
              </a:xfrm>
              <a:prstGeom prst="rect">
                <a:avLst/>
              </a:prstGeom>
              <a:solidFill>
                <a:srgbClr val="008FD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400"/>
              </a:p>
            </p:txBody>
          </p:sp>
          <p:sp>
            <p:nvSpPr>
              <p:cNvPr id="13" name="文本框 19"/>
              <p:cNvSpPr txBox="1">
                <a:spLocks noChangeArrowheads="1"/>
              </p:cNvSpPr>
              <p:nvPr/>
            </p:nvSpPr>
            <p:spPr bwMode="auto">
              <a:xfrm>
                <a:off x="9503815" y="1757265"/>
                <a:ext cx="717713" cy="17692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933" i="1">
                    <a:solidFill>
                      <a:schemeClr val="bg1"/>
                    </a:solidFill>
                    <a:latin typeface="Times" pitchFamily="18" charset="0"/>
                    <a:cs typeface="Times" pitchFamily="18" charset="0"/>
                  </a:rPr>
                  <a:t>G143, B212</a:t>
                </a:r>
                <a:endParaRPr kumimoji="1" lang="zh-CN" altLang="en-US" sz="933" i="1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endParaRPr>
              </a:p>
            </p:txBody>
          </p:sp>
        </p:grpSp>
        <p:grpSp>
          <p:nvGrpSpPr>
            <p:cNvPr id="7" name="组 9"/>
            <p:cNvGrpSpPr/>
            <p:nvPr/>
          </p:nvGrpSpPr>
          <p:grpSpPr bwMode="auto">
            <a:xfrm>
              <a:off x="9286278" y="2098576"/>
              <a:ext cx="1198835" cy="253999"/>
              <a:chOff x="9286278" y="2098576"/>
              <a:chExt cx="1198835" cy="253999"/>
            </a:xfrm>
          </p:grpSpPr>
          <p:sp>
            <p:nvSpPr>
              <p:cNvPr id="10" name="矩形 14"/>
              <p:cNvSpPr/>
              <p:nvPr/>
            </p:nvSpPr>
            <p:spPr>
              <a:xfrm>
                <a:off x="9286278" y="2098576"/>
                <a:ext cx="254058" cy="253999"/>
              </a:xfrm>
              <a:prstGeom prst="rect">
                <a:avLst/>
              </a:prstGeom>
              <a:solidFill>
                <a:srgbClr val="8CC6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400"/>
              </a:p>
            </p:txBody>
          </p:sp>
          <p:sp>
            <p:nvSpPr>
              <p:cNvPr id="11" name="文本框 15"/>
              <p:cNvSpPr txBox="1">
                <a:spLocks noChangeArrowheads="1"/>
              </p:cNvSpPr>
              <p:nvPr/>
            </p:nvSpPr>
            <p:spPr bwMode="auto">
              <a:xfrm>
                <a:off x="9503815" y="2130326"/>
                <a:ext cx="981298" cy="17692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933" i="1">
                    <a:solidFill>
                      <a:schemeClr val="bg1"/>
                    </a:solidFill>
                    <a:latin typeface="Times" pitchFamily="18" charset="0"/>
                    <a:cs typeface="Times" pitchFamily="18" charset="0"/>
                  </a:rPr>
                  <a:t>R140,G198, B62</a:t>
                </a:r>
                <a:endParaRPr kumimoji="1" lang="zh-CN" altLang="en-US" sz="933" i="1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endParaRPr>
              </a:p>
            </p:txBody>
          </p:sp>
        </p:grpSp>
        <p:sp>
          <p:nvSpPr>
            <p:cNvPr id="8" name="矩形 10"/>
            <p:cNvSpPr/>
            <p:nvPr/>
          </p:nvSpPr>
          <p:spPr>
            <a:xfrm>
              <a:off x="9286278" y="2460524"/>
              <a:ext cx="254058" cy="253999"/>
            </a:xfrm>
            <a:prstGeom prst="rect">
              <a:avLst/>
            </a:prstGeom>
            <a:solidFill>
              <a:srgbClr val="5ACB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400"/>
            </a:p>
          </p:txBody>
        </p:sp>
        <p:sp>
          <p:nvSpPr>
            <p:cNvPr id="9" name="文本框 12"/>
            <p:cNvSpPr txBox="1">
              <a:spLocks noChangeArrowheads="1"/>
            </p:cNvSpPr>
            <p:nvPr/>
          </p:nvSpPr>
          <p:spPr bwMode="auto">
            <a:xfrm>
              <a:off x="9503815" y="2490686"/>
              <a:ext cx="1175017" cy="176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933" i="1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R90,G203, B245</a:t>
              </a:r>
              <a:endParaRPr kumimoji="1" lang="zh-CN" altLang="en-US" sz="933" i="1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24" name="标题 1"/>
          <p:cNvSpPr>
            <a:spLocks noGrp="1"/>
          </p:cNvSpPr>
          <p:nvPr>
            <p:ph type="ctrTitle"/>
          </p:nvPr>
        </p:nvSpPr>
        <p:spPr>
          <a:xfrm>
            <a:off x="2193902" y="511759"/>
            <a:ext cx="9227932" cy="957724"/>
          </a:xfrm>
        </p:spPr>
        <p:txBody>
          <a:bodyPr rtlCol="0">
            <a:normAutofit/>
          </a:bodyPr>
          <a:lstStyle>
            <a:lvl1pPr>
              <a:defRPr lang="en-US" altLang="zh-CN" sz="3200" dirty="0" smtClean="0">
                <a:solidFill>
                  <a:srgbClr val="008FD4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3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2193902" y="1573585"/>
            <a:ext cx="9227932" cy="405933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kumimoji="1" lang="zh-CN" altLang="en-US" sz="2667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2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2pPr>
            <a:lvl3pPr>
              <a:defRPr kumimoji="1" lang="zh-CN" altLang="en-US" sz="2133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3pPr>
            <a:lvl4pPr>
              <a:defRPr kumimoji="1" lang="zh-CN" altLang="en-US" sz="1867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4pPr>
            <a:lvl5pPr>
              <a:defRPr kumimoji="1" lang="zh-CN" altLang="en-US" sz="16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704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2314767" y="3417034"/>
            <a:ext cx="1813984" cy="16650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4589" tIns="62300" rIns="124589" bIns="62300" anchor="b" anchorCtr="1">
            <a:spAutoFit/>
          </a:bodyPr>
          <a:lstStyle/>
          <a:p>
            <a:pPr defTabSz="1246262">
              <a:defRPr/>
            </a:pPr>
            <a:r>
              <a:rPr lang="en-US" sz="12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T</a:t>
            </a:r>
            <a:r>
              <a:rPr lang="en-US" altLang="zh-CN" sz="12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itle:</a:t>
            </a:r>
            <a:endParaRPr lang="en-US" altLang="ja-JP" sz="12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Type</a:t>
            </a:r>
            <a:r>
              <a:rPr lang="en-US" altLang="ja-JP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: </a:t>
            </a:r>
            <a:r>
              <a:rPr lang="zh-CN" alt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微软雅黑</a:t>
            </a:r>
            <a:endParaRPr lang="zh-CN" altLang="zh-CN" sz="1067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S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ize</a:t>
            </a: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en-US" altLang="ja-JP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24-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pt</a:t>
            </a:r>
            <a:endParaRPr lang="en-US" altLang="ja-JP" sz="1067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C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olor</a:t>
            </a: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：T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he ZTE blue</a:t>
            </a:r>
            <a:r>
              <a:rPr lang="en-US" altLang="ja-JP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 </a:t>
            </a:r>
          </a:p>
          <a:p>
            <a:pPr defTabSz="1246262">
              <a:defRPr/>
            </a:pPr>
            <a:endParaRPr lang="en-US" altLang="zh-CN" sz="12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altLang="zh-CN" sz="12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Subtitle:</a:t>
            </a:r>
            <a:endParaRPr lang="en-US" altLang="ja-JP" sz="12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T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ype</a:t>
            </a:r>
            <a:r>
              <a:rPr lang="zh-CN" alt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：微软雅黑</a:t>
            </a:r>
            <a:endParaRPr lang="zh-CN" altLang="zh-CN" sz="1067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S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ize</a:t>
            </a: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en-US" altLang="ja-JP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18pt</a:t>
            </a:r>
          </a:p>
          <a:p>
            <a:pPr defTabSz="1246262">
              <a:defRPr/>
            </a:pPr>
            <a:r>
              <a:rPr lang="en-US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Color: The </a:t>
            </a:r>
            <a:r>
              <a:rPr lang="en-US" altLang="zh-CN" sz="1067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ZTE green</a:t>
            </a:r>
            <a:endParaRPr lang="en-US" altLang="ja-JP" sz="1067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</p:txBody>
      </p:sp>
      <p:grpSp>
        <p:nvGrpSpPr>
          <p:cNvPr id="5" name="组 5"/>
          <p:cNvGrpSpPr/>
          <p:nvPr/>
        </p:nvGrpSpPr>
        <p:grpSpPr bwMode="auto">
          <a:xfrm>
            <a:off x="12486218" y="5135034"/>
            <a:ext cx="1856316" cy="1318684"/>
            <a:chOff x="9286278" y="1725515"/>
            <a:chExt cx="1392554" cy="989008"/>
          </a:xfrm>
        </p:grpSpPr>
        <p:grpSp>
          <p:nvGrpSpPr>
            <p:cNvPr id="6" name="组 6"/>
            <p:cNvGrpSpPr/>
            <p:nvPr/>
          </p:nvGrpSpPr>
          <p:grpSpPr bwMode="auto">
            <a:xfrm>
              <a:off x="9286278" y="1725515"/>
              <a:ext cx="935250" cy="253999"/>
              <a:chOff x="9286278" y="1725515"/>
              <a:chExt cx="935250" cy="253999"/>
            </a:xfrm>
          </p:grpSpPr>
          <p:sp>
            <p:nvSpPr>
              <p:cNvPr id="13" name="矩形 18"/>
              <p:cNvSpPr/>
              <p:nvPr/>
            </p:nvSpPr>
            <p:spPr>
              <a:xfrm>
                <a:off x="9286278" y="1725515"/>
                <a:ext cx="254058" cy="253999"/>
              </a:xfrm>
              <a:prstGeom prst="rect">
                <a:avLst/>
              </a:prstGeom>
              <a:solidFill>
                <a:srgbClr val="008FD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400"/>
              </a:p>
            </p:txBody>
          </p:sp>
          <p:sp>
            <p:nvSpPr>
              <p:cNvPr id="15" name="文本框 19"/>
              <p:cNvSpPr txBox="1">
                <a:spLocks noChangeArrowheads="1"/>
              </p:cNvSpPr>
              <p:nvPr/>
            </p:nvSpPr>
            <p:spPr bwMode="auto">
              <a:xfrm>
                <a:off x="9503815" y="1757265"/>
                <a:ext cx="717713" cy="17692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933" i="1">
                    <a:solidFill>
                      <a:schemeClr val="bg1"/>
                    </a:solidFill>
                    <a:latin typeface="Times" pitchFamily="18" charset="0"/>
                    <a:cs typeface="Times" pitchFamily="18" charset="0"/>
                  </a:rPr>
                  <a:t>G143, B212</a:t>
                </a:r>
                <a:endParaRPr kumimoji="1" lang="zh-CN" altLang="en-US" sz="933" i="1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endParaRPr>
              </a:p>
            </p:txBody>
          </p:sp>
        </p:grpSp>
        <p:grpSp>
          <p:nvGrpSpPr>
            <p:cNvPr id="7" name="组 9"/>
            <p:cNvGrpSpPr/>
            <p:nvPr/>
          </p:nvGrpSpPr>
          <p:grpSpPr bwMode="auto">
            <a:xfrm>
              <a:off x="9286278" y="2098576"/>
              <a:ext cx="1198835" cy="253999"/>
              <a:chOff x="9286278" y="2098576"/>
              <a:chExt cx="1198835" cy="253999"/>
            </a:xfrm>
          </p:grpSpPr>
          <p:sp>
            <p:nvSpPr>
              <p:cNvPr id="11" name="矩形 14"/>
              <p:cNvSpPr/>
              <p:nvPr/>
            </p:nvSpPr>
            <p:spPr>
              <a:xfrm>
                <a:off x="9286278" y="2098576"/>
                <a:ext cx="254058" cy="253999"/>
              </a:xfrm>
              <a:prstGeom prst="rect">
                <a:avLst/>
              </a:prstGeom>
              <a:solidFill>
                <a:srgbClr val="8CC6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2400"/>
              </a:p>
            </p:txBody>
          </p:sp>
          <p:sp>
            <p:nvSpPr>
              <p:cNvPr id="12" name="文本框 15"/>
              <p:cNvSpPr txBox="1">
                <a:spLocks noChangeArrowheads="1"/>
              </p:cNvSpPr>
              <p:nvPr/>
            </p:nvSpPr>
            <p:spPr bwMode="auto">
              <a:xfrm>
                <a:off x="9503815" y="2130326"/>
                <a:ext cx="981298" cy="17692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933" i="1">
                    <a:solidFill>
                      <a:schemeClr val="bg1"/>
                    </a:solidFill>
                    <a:latin typeface="Times" pitchFamily="18" charset="0"/>
                    <a:cs typeface="Times" pitchFamily="18" charset="0"/>
                  </a:rPr>
                  <a:t>R140,G198, B62</a:t>
                </a:r>
                <a:endParaRPr kumimoji="1" lang="zh-CN" altLang="en-US" sz="933" i="1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endParaRPr>
              </a:p>
            </p:txBody>
          </p:sp>
        </p:grpSp>
        <p:sp>
          <p:nvSpPr>
            <p:cNvPr id="8" name="矩形 10"/>
            <p:cNvSpPr/>
            <p:nvPr/>
          </p:nvSpPr>
          <p:spPr>
            <a:xfrm>
              <a:off x="9286278" y="2460524"/>
              <a:ext cx="254058" cy="253999"/>
            </a:xfrm>
            <a:prstGeom prst="rect">
              <a:avLst/>
            </a:prstGeom>
            <a:solidFill>
              <a:srgbClr val="5ACB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2400"/>
            </a:p>
          </p:txBody>
        </p:sp>
        <p:sp>
          <p:nvSpPr>
            <p:cNvPr id="10" name="文本框 12"/>
            <p:cNvSpPr txBox="1">
              <a:spLocks noChangeArrowheads="1"/>
            </p:cNvSpPr>
            <p:nvPr/>
          </p:nvSpPr>
          <p:spPr bwMode="auto">
            <a:xfrm>
              <a:off x="9503815" y="2490686"/>
              <a:ext cx="1175017" cy="1769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933" i="1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R90,G203, B245</a:t>
              </a:r>
              <a:endParaRPr kumimoji="1" lang="zh-CN" altLang="en-US" sz="933" i="1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</p:grpSp>
      <p:pic>
        <p:nvPicPr>
          <p:cNvPr id="16" name="Picture 15" descr="ZTE_ppt_design_0202-0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73284"/>
            <a:ext cx="12192000" cy="51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695951" y="6553201"/>
            <a:ext cx="2921000" cy="2264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kumimoji="1" lang="en-US" sz="8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ZTEsoft</a:t>
            </a:r>
            <a:r>
              <a:rPr kumimoji="1" lang="en-US" sz="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 </a:t>
            </a:r>
            <a:r>
              <a:rPr kumimoji="1" lang="en-US" sz="8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Co.,Ltd</a:t>
            </a:r>
            <a:r>
              <a:rPr kumimoji="1" lang="en-US" sz="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All rights reserved</a:t>
            </a:r>
          </a:p>
        </p:txBody>
      </p:sp>
      <p:sp>
        <p:nvSpPr>
          <p:cNvPr id="18" name="Slide Number Placeholder 5"/>
          <p:cNvSpPr>
            <a:spLocks noGrp="1"/>
          </p:cNvSpPr>
          <p:nvPr/>
        </p:nvSpPr>
        <p:spPr bwMode="auto">
          <a:xfrm>
            <a:off x="317500" y="6466418"/>
            <a:ext cx="558800" cy="4868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fld id="{909ED34E-68CD-4CBA-8768-968FC3B27E4C}" type="slidenum">
              <a:rPr lang="en-US" sz="1067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1067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48183" y="1693436"/>
            <a:ext cx="11351683" cy="446250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kumimoji="1" lang="zh-CN" altLang="en-US" sz="1867" b="0" i="0" kern="1200" dirty="0" smtClean="0">
                <a:solidFill>
                  <a:srgbClr val="404040"/>
                </a:solidFill>
                <a:latin typeface="+mn-lt"/>
                <a:ea typeface="微软雅黑" panose="020B0503020204020204" charset="-122"/>
                <a:cs typeface="+mn-cs"/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48183" y="183457"/>
            <a:ext cx="11351683" cy="964969"/>
          </a:xfrm>
        </p:spPr>
        <p:txBody>
          <a:bodyPr rtlCol="0">
            <a:noAutofit/>
          </a:bodyPr>
          <a:lstStyle>
            <a:lvl1pPr>
              <a:defRPr lang="zh-CN" altLang="en-US" dirty="0">
                <a:solidFill>
                  <a:srgbClr val="008FD4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0905768" y="6373284"/>
            <a:ext cx="1062600" cy="406400"/>
            <a:chOff x="8150751" y="6475330"/>
            <a:chExt cx="796950" cy="304800"/>
          </a:xfrm>
        </p:grpSpPr>
        <p:sp>
          <p:nvSpPr>
            <p:cNvPr id="21" name="矩形 20"/>
            <p:cNvSpPr/>
            <p:nvPr userDrawn="1"/>
          </p:nvSpPr>
          <p:spPr>
            <a:xfrm>
              <a:off x="8269283" y="6475330"/>
              <a:ext cx="581030" cy="3048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22" name="图片 21" descr="ZTEsoft_Logo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150751" y="6540190"/>
              <a:ext cx="796950" cy="210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02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5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35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2748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1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694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58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75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87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42566-2F17-C648-A17E-5851643F274A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9D4C8-CDD1-4E46-8B52-0CA358D78D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80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comments" Target="../comments/comment4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hyperlink" Target="https://zh.wikipedia.org/wiki/%E6%BC%94%E7%AE%97%E6%B3%95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7"/>
          <p:cNvSpPr>
            <a:spLocks noGrp="1"/>
          </p:cNvSpPr>
          <p:nvPr>
            <p:ph type="ctrTitle"/>
          </p:nvPr>
        </p:nvSpPr>
        <p:spPr>
          <a:xfrm>
            <a:off x="802218" y="536674"/>
            <a:ext cx="8950476" cy="1241576"/>
          </a:xfrm>
        </p:spPr>
        <p:txBody>
          <a:bodyPr/>
          <a:lstStyle/>
          <a:p>
            <a:r>
              <a:rPr lang="en-US" altLang="zh-CN" sz="4267" b="0" i="1" dirty="0" smtClean="0">
                <a:latin typeface="微软雅黑" panose="020B0503020204020204" charset="-122"/>
              </a:rPr>
              <a:t>Clean</a:t>
            </a:r>
            <a:r>
              <a:rPr lang="zh-CN" altLang="en-US" sz="4267" b="0" i="1" dirty="0" smtClean="0">
                <a:latin typeface="微软雅黑" panose="020B0503020204020204" charset="-122"/>
              </a:rPr>
              <a:t> </a:t>
            </a:r>
            <a:r>
              <a:rPr lang="en-US" altLang="zh-CN" sz="4267" b="0" i="1" dirty="0" smtClean="0">
                <a:latin typeface="微软雅黑" panose="020B0503020204020204" charset="-122"/>
              </a:rPr>
              <a:t>Code</a:t>
            </a:r>
            <a:r>
              <a:rPr sz="4267" b="0" i="1" dirty="0">
                <a:latin typeface="微软雅黑" panose="020B0503020204020204" charset="-122"/>
              </a:rPr>
              <a:t/>
            </a:r>
            <a:br>
              <a:rPr sz="4267" b="0" i="1" dirty="0">
                <a:latin typeface="微软雅黑" panose="020B0503020204020204" charset="-122"/>
              </a:rPr>
            </a:br>
            <a:endParaRPr lang="en-US" sz="2667" b="0" i="1" dirty="0">
              <a:latin typeface="微软雅黑" panose="020B050302020402020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02218" y="3314701"/>
            <a:ext cx="5971116" cy="1344084"/>
          </a:xfrm>
        </p:spPr>
        <p:txBody>
          <a:bodyPr/>
          <a:lstStyle/>
          <a:p>
            <a:r>
              <a:rPr lang="zh-CN" altLang="en-US" sz="1867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王贤希</a:t>
            </a:r>
            <a:endParaRPr lang="en-US" altLang="zh-CN" sz="1867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1867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2018</a:t>
            </a:r>
            <a:r>
              <a:rPr lang="zh-CN" altLang="en-US" sz="1867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年</a:t>
            </a:r>
            <a:r>
              <a:rPr lang="en-US" altLang="zh-CN" sz="1867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04</a:t>
            </a:r>
            <a:r>
              <a:rPr lang="zh-CN" altLang="en-US" sz="1867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月</a:t>
            </a:r>
            <a:r>
              <a:rPr lang="en-US" altLang="zh-CN" sz="1867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25</a:t>
            </a:r>
            <a:r>
              <a:rPr lang="zh-CN" altLang="en-US" sz="1867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日</a:t>
            </a:r>
            <a:endParaRPr lang="en-US" altLang="zh-CN" sz="1867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sz="1867" dirty="0">
              <a:solidFill>
                <a:schemeClr val="tx2">
                  <a:lumMod val="20000"/>
                  <a:lumOff val="80000"/>
                </a:schemeClr>
              </a:solidFill>
              <a:latin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6"/>
    </mc:Choice>
    <mc:Fallback xmlns="">
      <p:transition spd="slow" advTm="542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</a:t>
            </a:r>
            <a:r>
              <a:rPr lang="zh-CN" altLang="en-US" dirty="0" smtClean="0"/>
              <a:t>命名 </a:t>
            </a:r>
            <a:r>
              <a:rPr lang="en-US" altLang="zh-CN" dirty="0" smtClean="0"/>
              <a:t>--</a:t>
            </a:r>
            <a:r>
              <a:rPr lang="zh-CN" altLang="en-US" dirty="0">
                <a:latin typeface="微软雅黑 Light" charset="0"/>
                <a:ea typeface="微软雅黑 Light" charset="0"/>
                <a:cs typeface="微软雅黑 Light" charset="0"/>
              </a:rPr>
              <a:t>每个概念对应一个</a:t>
            </a:r>
            <a:r>
              <a:rPr lang="zh-CN" altLang="en-US" dirty="0" smtClean="0">
                <a:latin typeface="微软雅黑 Light" charset="0"/>
                <a:ea typeface="微软雅黑 Light" charset="0"/>
                <a:cs typeface="微软雅黑 Light" charset="0"/>
              </a:rPr>
              <a:t>词</a:t>
            </a:r>
            <a:endParaRPr lang="zh-CN" altLang="en-US" dirty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项目中常用方法命名前缀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s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(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check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)\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w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+\(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 </a:t>
            </a:r>
            <a:r>
              <a:rPr lang="en-US" altLang="zh-CN" sz="1600" dirty="0" smtClean="0">
                <a:ea typeface="微软雅黑 Light" charset="0"/>
                <a:cs typeface="微软雅黑 Light" charset="0"/>
              </a:rPr>
              <a:t> 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 </a:t>
            </a:r>
            <a:r>
              <a:rPr lang="en-US" altLang="zh-CN" sz="1600" dirty="0" smtClean="0">
                <a:ea typeface="微软雅黑 Light" charset="0"/>
                <a:cs typeface="微软雅黑 Light" charset="0"/>
              </a:rPr>
              <a:t> 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校验，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void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方法没有返回值，不满足条件抛错</a:t>
            </a:r>
            <a:endParaRPr lang="en-US" altLang="zh-CN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\s(validate</a:t>
            </a:r>
            <a:r>
              <a:rPr lang="en-US" altLang="zh-CN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)\w</a:t>
            </a:r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+\( </a:t>
            </a:r>
            <a:endParaRPr lang="zh-CN" altLang="en-US" sz="1600" b="1" dirty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b="1" dirty="0" smtClean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endParaRPr lang="en-US" altLang="zh-CN" sz="1600" b="1" dirty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s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(</a:t>
            </a:r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judge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)\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w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+\(</a:t>
            </a:r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   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校验，返回</a:t>
            </a:r>
            <a:r>
              <a:rPr lang="en-US" altLang="zh-CN" sz="1600" dirty="0" err="1" smtClean="0">
                <a:latin typeface="微软雅黑 Light" charset="0"/>
                <a:ea typeface="微软雅黑 Light" charset="0"/>
                <a:cs typeface="微软雅黑 Light" charset="0"/>
              </a:rPr>
              <a:t>boolean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类型</a:t>
            </a: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20" y="2243281"/>
            <a:ext cx="10553700" cy="15302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20" y="5164165"/>
            <a:ext cx="5715000" cy="114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20" y="3513281"/>
            <a:ext cx="72771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有意义的命名 </a:t>
            </a:r>
            <a:r>
              <a:rPr lang="en-US" altLang="zh-CN" dirty="0"/>
              <a:t>--</a:t>
            </a:r>
            <a:r>
              <a:rPr lang="zh-CN" altLang="en-US" dirty="0">
                <a:latin typeface="微软雅黑 Light" charset="0"/>
                <a:ea typeface="微软雅黑 Light" charset="0"/>
                <a:cs typeface="微软雅黑 Light" charset="0"/>
              </a:rPr>
              <a:t>每个概念对应一个词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项目中常用方法命名前缀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s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(</a:t>
            </a:r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filter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)\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w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+\(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  </a:t>
            </a:r>
            <a:r>
              <a:rPr lang="en-US" altLang="zh-CN" sz="1600" dirty="0">
                <a:ea typeface="微软雅黑 Light" charset="0"/>
                <a:cs typeface="微软雅黑 Light" charset="0"/>
              </a:rPr>
              <a:t> </a:t>
            </a:r>
            <a:r>
              <a:rPr lang="en-US" altLang="zh-CN" sz="1600" dirty="0" smtClean="0">
                <a:ea typeface="微软雅黑 Light" charset="0"/>
                <a:cs typeface="微软雅黑 Light" charset="0"/>
              </a:rPr>
              <a:t> 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过滤，过滤剔除满足</a:t>
            </a:r>
            <a:r>
              <a:rPr lang="en-US" altLang="zh-CN" sz="1600" dirty="0" smtClean="0">
                <a:ea typeface="微软雅黑 Light" charset="0"/>
                <a:cs typeface="微软雅黑 Light" charset="0"/>
              </a:rPr>
              <a:t>/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不满足条件的数据</a:t>
            </a:r>
            <a:endParaRPr lang="en-US" altLang="zh-CN" sz="1600" dirty="0" smtClean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b="1" dirty="0" smtClean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endParaRPr lang="en-US" altLang="zh-CN" sz="1600" b="1" dirty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endParaRPr lang="en-US" altLang="zh-CN" sz="1600" b="1" dirty="0" smtClean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endParaRPr lang="en-US" altLang="zh-CN" sz="1600" b="1" dirty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endParaRPr lang="en-US" altLang="zh-CN" sz="1600" b="1" dirty="0" smtClean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endParaRPr lang="en-US" altLang="zh-CN" sz="1600" b="1" dirty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endParaRPr lang="en-US" altLang="zh-CN" sz="1600" b="1" dirty="0" smtClean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endParaRPr lang="en-US" altLang="zh-CN" sz="1600" b="1" dirty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s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(</a:t>
            </a:r>
            <a:r>
              <a:rPr lang="en-US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fillUp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)\</a:t>
            </a:r>
            <a:r>
              <a:rPr lang="mr-IN" altLang="zh-CN" sz="1600" b="1" dirty="0" err="1">
                <a:latin typeface="Adobe Fan Heiti Std B" charset="-120"/>
                <a:ea typeface="Adobe Fan Heiti Std B" charset="-120"/>
                <a:cs typeface="Adobe Fan Heiti Std B" charset="-120"/>
              </a:rPr>
              <a:t>w</a:t>
            </a:r>
            <a:r>
              <a:rPr lang="mr-IN" altLang="zh-CN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+\(</a:t>
            </a:r>
            <a:r>
              <a:rPr lang="zh-CN" altLang="en-US" sz="1600" dirty="0">
                <a:ea typeface="微软雅黑 Light" charset="0"/>
                <a:cs typeface="微软雅黑 Light" charset="0"/>
              </a:rPr>
              <a:t>  </a:t>
            </a:r>
            <a:r>
              <a:rPr lang="en-US" altLang="zh-CN" sz="1600" dirty="0">
                <a:ea typeface="微软雅黑 Light" charset="0"/>
                <a:cs typeface="微软雅黑 Light" charset="0"/>
              </a:rPr>
              <a:t>  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仅用于填充数据</a:t>
            </a: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en-US" altLang="zh-CN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36" y="2033728"/>
            <a:ext cx="10819560" cy="18376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36" y="4583267"/>
            <a:ext cx="9258300" cy="19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5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有意义的命名 </a:t>
            </a:r>
            <a:r>
              <a:rPr lang="en-US" altLang="zh-CN" dirty="0"/>
              <a:t>--</a:t>
            </a:r>
            <a:r>
              <a:rPr lang="zh-CN" altLang="en-US" dirty="0">
                <a:latin typeface="微软雅黑 Light" charset="0"/>
                <a:ea typeface="微软雅黑 Light" charset="0"/>
                <a:cs typeface="微软雅黑 Light" charset="0"/>
              </a:rPr>
              <a:t>每个概念对应一个词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项目中常用方法命名前缀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s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(</a:t>
            </a:r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fetch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)\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w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+\(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  </a:t>
            </a:r>
            <a:r>
              <a:rPr lang="en-US" altLang="zh-CN" sz="1600" dirty="0">
                <a:ea typeface="微软雅黑 Light" charset="0"/>
                <a:cs typeface="微软雅黑 Light" charset="0"/>
              </a:rPr>
              <a:t> </a:t>
            </a:r>
            <a:r>
              <a:rPr lang="en-US" altLang="zh-CN" sz="1600" dirty="0" smtClean="0">
                <a:ea typeface="微软雅黑 Light" charset="0"/>
                <a:cs typeface="微软雅黑 Light" charset="0"/>
              </a:rPr>
              <a:t> 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从数据集合中取得目标数据</a:t>
            </a:r>
            <a:r>
              <a:rPr lang="en-US" altLang="zh-CN" sz="1600" dirty="0" smtClean="0">
                <a:ea typeface="微软雅黑 Light" charset="0"/>
                <a:cs typeface="微软雅黑 Light" charset="0"/>
              </a:rPr>
              <a:t>(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部分</a:t>
            </a:r>
            <a:r>
              <a:rPr lang="en-US" altLang="zh-CN" sz="1600" dirty="0" smtClean="0">
                <a:ea typeface="微软雅黑 Light" charset="0"/>
                <a:cs typeface="微软雅黑 Light" charset="0"/>
              </a:rPr>
              <a:t>)</a:t>
            </a:r>
            <a:endParaRPr lang="zh-CN" altLang="en-US" sz="1600" dirty="0" smtClean="0"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s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(</a:t>
            </a:r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find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)\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w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+\(</a:t>
            </a:r>
            <a:r>
              <a:rPr lang="zh-CN" altLang="en-US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  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查询， 用于返回单个对象的查询？</a:t>
            </a:r>
            <a:endParaRPr lang="en-US" altLang="zh-CN" sz="1600" dirty="0" smtClean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en-US" altLang="zh-CN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en-US" altLang="zh-CN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mr-IN" altLang="zh-CN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\</a:t>
            </a:r>
            <a:r>
              <a:rPr lang="mr-IN" altLang="zh-CN" sz="1600" b="1" dirty="0" err="1">
                <a:latin typeface="Adobe Fan Heiti Std B" charset="-120"/>
                <a:ea typeface="Adobe Fan Heiti Std B" charset="-120"/>
                <a:cs typeface="Adobe Fan Heiti Std B" charset="-120"/>
              </a:rPr>
              <a:t>s</a:t>
            </a:r>
            <a:r>
              <a:rPr lang="mr-IN" altLang="zh-CN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(</a:t>
            </a:r>
            <a:r>
              <a:rPr lang="en-US" altLang="zh-CN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query</a:t>
            </a:r>
            <a:r>
              <a:rPr lang="mr-IN" altLang="zh-CN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)\</a:t>
            </a:r>
            <a:r>
              <a:rPr lang="mr-IN" altLang="zh-CN" sz="1600" b="1" dirty="0" err="1">
                <a:latin typeface="Adobe Fan Heiti Std B" charset="-120"/>
                <a:ea typeface="Adobe Fan Heiti Std B" charset="-120"/>
                <a:cs typeface="Adobe Fan Heiti Std B" charset="-120"/>
              </a:rPr>
              <a:t>w</a:t>
            </a:r>
            <a:r>
              <a:rPr lang="mr-IN" altLang="zh-CN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+\(</a:t>
            </a:r>
            <a:r>
              <a:rPr lang="zh-CN" altLang="en-US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  </a:t>
            </a:r>
            <a:r>
              <a:rPr lang="zh-CN" altLang="en-US" sz="1600" dirty="0">
                <a:ea typeface="微软雅黑 Light" charset="0"/>
                <a:cs typeface="微软雅黑 Light" charset="0"/>
              </a:rPr>
              <a:t>查询，用于返回列表数据的查询？</a:t>
            </a: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33" y="2066291"/>
            <a:ext cx="10515600" cy="1524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4073481"/>
            <a:ext cx="8204200" cy="482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833" y="5300555"/>
            <a:ext cx="9880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0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有意义的命名 </a:t>
            </a:r>
            <a:r>
              <a:rPr lang="en-US" altLang="zh-CN" dirty="0"/>
              <a:t>--</a:t>
            </a:r>
            <a:r>
              <a:rPr lang="zh-CN" altLang="en-US" dirty="0">
                <a:latin typeface="微软雅黑 Light" charset="0"/>
                <a:ea typeface="微软雅黑 Light" charset="0"/>
                <a:cs typeface="微软雅黑 Light" charset="0"/>
              </a:rPr>
              <a:t>每个概念对应一个词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项目中常用方法命名前缀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s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(</a:t>
            </a:r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convert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)\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w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+\(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  </a:t>
            </a:r>
            <a:r>
              <a:rPr lang="en-US" altLang="zh-CN" sz="1600" dirty="0">
                <a:ea typeface="微软雅黑 Light" charset="0"/>
                <a:cs typeface="微软雅黑 Light" charset="0"/>
              </a:rPr>
              <a:t> </a:t>
            </a:r>
            <a:r>
              <a:rPr lang="en-US" altLang="zh-CN" sz="1600" dirty="0" smtClean="0">
                <a:ea typeface="微软雅黑 Light" charset="0"/>
                <a:cs typeface="微软雅黑 Light" charset="0"/>
              </a:rPr>
              <a:t> 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 数据类型转换（全部）</a:t>
            </a:r>
            <a:endParaRPr lang="en-US" altLang="zh-CN" sz="1600" dirty="0" smtClean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dirty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dirty="0" smtClean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dirty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dirty="0" smtClean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dirty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dirty="0" smtClean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dirty="0">
              <a:ea typeface="微软雅黑 Light" charset="0"/>
              <a:cs typeface="微软雅黑 Light" charset="0"/>
            </a:endParaRPr>
          </a:p>
          <a:p>
            <a:pPr lvl="1"/>
            <a:endParaRPr lang="en-US" altLang="zh-CN" sz="1600" dirty="0" smtClean="0">
              <a:ea typeface="微软雅黑 Light" charset="0"/>
              <a:cs typeface="微软雅黑 Light" charset="0"/>
            </a:endParaRPr>
          </a:p>
          <a:p>
            <a:pPr lvl="1"/>
            <a:r>
              <a:rPr lang="mr-IN" altLang="zh-CN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\</a:t>
            </a:r>
            <a:r>
              <a:rPr lang="mr-IN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s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(</a:t>
            </a:r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list</a:t>
            </a:r>
            <a:r>
              <a:rPr lang="mr-IN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)\</a:t>
            </a:r>
            <a:r>
              <a:rPr lang="mr-IN" altLang="zh-CN" sz="1600" b="1" dirty="0" err="1">
                <a:latin typeface="Adobe Fan Heiti Std B" charset="-120"/>
                <a:ea typeface="Adobe Fan Heiti Std B" charset="-120"/>
                <a:cs typeface="Adobe Fan Heiti Std B" charset="-120"/>
              </a:rPr>
              <a:t>w</a:t>
            </a:r>
            <a:r>
              <a:rPr lang="mr-IN" altLang="zh-CN" sz="1600" b="1" dirty="0">
                <a:latin typeface="Adobe Fan Heiti Std B" charset="-120"/>
                <a:ea typeface="Adobe Fan Heiti Std B" charset="-120"/>
                <a:cs typeface="Adobe Fan Heiti Std B" charset="-120"/>
              </a:rPr>
              <a:t>+\(</a:t>
            </a:r>
            <a:r>
              <a:rPr lang="zh-CN" altLang="en-US" sz="1600" dirty="0">
                <a:ea typeface="微软雅黑 Light" charset="0"/>
                <a:cs typeface="微软雅黑 Light" charset="0"/>
              </a:rPr>
              <a:t>  </a:t>
            </a:r>
            <a:r>
              <a:rPr lang="en-US" altLang="zh-CN" sz="1600" dirty="0">
                <a:ea typeface="微软雅黑 Light" charset="0"/>
                <a:cs typeface="微软雅黑 Light" charset="0"/>
              </a:rPr>
              <a:t>  </a:t>
            </a:r>
            <a:r>
              <a:rPr lang="zh-CN" altLang="en-US" sz="1600" dirty="0">
                <a:ea typeface="微软雅黑 Light" charset="0"/>
                <a:cs typeface="微软雅黑 Light" charset="0"/>
              </a:rPr>
              <a:t> </a:t>
            </a:r>
            <a:r>
              <a:rPr lang="zh-CN" altLang="en-US" sz="1600" dirty="0" smtClean="0">
                <a:ea typeface="微软雅黑 Light" charset="0"/>
                <a:cs typeface="微软雅黑 Light" charset="0"/>
              </a:rPr>
              <a:t>查找私有属性列表对象</a:t>
            </a:r>
            <a:endParaRPr lang="en-US" altLang="zh-CN" sz="1600" dirty="0" smtClean="0"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en-US" altLang="zh-CN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84" y="2067214"/>
            <a:ext cx="8305800" cy="1892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84" y="4583045"/>
            <a:ext cx="5689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有意义的命名 </a:t>
            </a:r>
            <a:r>
              <a:rPr lang="en-US" altLang="zh-CN" dirty="0"/>
              <a:t>--</a:t>
            </a:r>
            <a:r>
              <a:rPr lang="zh-CN" altLang="en-US" dirty="0">
                <a:latin typeface="微软雅黑 Light" charset="0"/>
                <a:ea typeface="微软雅黑 Light" charset="0"/>
                <a:cs typeface="微软雅黑 Light" charset="0"/>
              </a:rPr>
              <a:t>每个概念对应一个词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项目中常用方法命名前缀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create</a:t>
            </a:r>
          </a:p>
          <a:p>
            <a:pPr lvl="1"/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handle</a:t>
            </a:r>
          </a:p>
          <a:p>
            <a:pPr lvl="1"/>
            <a:r>
              <a:rPr lang="en-US" altLang="zh-CN" sz="1600" b="1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init</a:t>
            </a:r>
            <a:endParaRPr lang="en-US" altLang="zh-CN" sz="1600" b="1" dirty="0" smtClean="0">
              <a:latin typeface="Adobe Fan Heiti Std B" charset="-120"/>
              <a:ea typeface="Adobe Fan Heiti Std B" charset="-120"/>
              <a:cs typeface="Adobe Fan Heiti Std B" charset="-120"/>
            </a:endParaRPr>
          </a:p>
          <a:p>
            <a:pPr lvl="1"/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archive</a:t>
            </a:r>
          </a:p>
          <a:p>
            <a:pPr lvl="1"/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add</a:t>
            </a:r>
          </a:p>
          <a:p>
            <a:pPr lvl="1"/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save</a:t>
            </a:r>
          </a:p>
          <a:p>
            <a:pPr lvl="1"/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update</a:t>
            </a:r>
          </a:p>
          <a:p>
            <a:pPr lvl="1"/>
            <a:r>
              <a:rPr lang="en-US" altLang="zh-CN" sz="1600" b="1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delete / del</a:t>
            </a: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...</a:t>
            </a:r>
          </a:p>
          <a:p>
            <a:pPr marL="457200" lvl="1" indent="0">
              <a:buNone/>
            </a:pPr>
            <a:endParaRPr lang="en-US" altLang="zh-CN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java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后台代码不要使用</a:t>
            </a:r>
            <a:r>
              <a:rPr lang="en-US" altLang="zh-CN" sz="1600" dirty="0" err="1" smtClean="0">
                <a:latin typeface="微软雅黑 Light" charset="0"/>
                <a:ea typeface="微软雅黑 Light" charset="0"/>
                <a:cs typeface="微软雅黑 Light" charset="0"/>
              </a:rPr>
              <a:t>getXXX</a:t>
            </a: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en-US" altLang="zh-CN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8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</a:t>
            </a:r>
            <a:r>
              <a:rPr lang="zh-CN" altLang="en-US" dirty="0" smtClean="0"/>
              <a:t>命名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结语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>
              <a:buFont typeface="Wingdings" charset="2"/>
              <a:buChar char="l"/>
            </a:pP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良好的命名有助于提升代码可读性。</a:t>
            </a:r>
          </a:p>
          <a:p>
            <a:pPr lvl="1">
              <a:buFont typeface="Wingdings" charset="2"/>
              <a:buChar char="l"/>
            </a:pP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IDE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能帮你解决很多命名问题。</a:t>
            </a:r>
          </a:p>
          <a:p>
            <a:pPr lvl="1">
              <a:buFont typeface="Wingdings" charset="2"/>
              <a:buChar char="l"/>
            </a:pP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维护别人的代码时，使用重构工具能很快给类、方法、变量重命名。</a:t>
            </a:r>
          </a:p>
          <a:p>
            <a:pPr lvl="1">
              <a:buFont typeface="Wingdings" charset="2"/>
              <a:buChar char="l"/>
            </a:pP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代码改善每个人都可以做，而且是应当是持续性的。</a:t>
            </a: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0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错误处理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zh-CN" altLang="en-US" sz="1800" dirty="0" smtClean="0"/>
              <a:t>原书第七章，共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页</a:t>
            </a:r>
            <a:endParaRPr lang="en-US" altLang="zh-CN" dirty="0"/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6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错误处理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是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编程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中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必须要做的事情之一；但是错误处理不应当扰乱代码的逻辑。</a:t>
            </a:r>
          </a:p>
          <a:p>
            <a:pPr marL="0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代码既需要强固，也需要可读。</a:t>
            </a: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使用异常而非返回码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遇到错误时，最好抛出一个异常。这样可以保证代码整洁，逻辑不会被错误处理搞乱。</a:t>
            </a: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4" y="3101930"/>
            <a:ext cx="9359900" cy="2095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84" y="5384755"/>
            <a:ext cx="85344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错误处理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先写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Try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mr-IN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–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Catch</a:t>
            </a:r>
            <a:r>
              <a:rPr lang="en-US" altLang="zh-CN" sz="2000" dirty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mr-IN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–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Finally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语句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>
              <a:buFont typeface="Arial" charset="0"/>
              <a:buChar char="•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异常在程序中定义了一个范围。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try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代码块就像是事物，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catch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代码块将程序维持在一种持续状态，无论 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try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代码块发生了什么均是如此。</a:t>
            </a:r>
          </a:p>
          <a:p>
            <a:pPr lvl="1"/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在编写可能抛出异常的代码时，最好先写 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try-catch-finally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。可以帮助你定义代码的用户应该期待什么，无论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try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块中执行的代码出什么错都一样</a:t>
            </a: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12" y="3184480"/>
            <a:ext cx="8089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错误处理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913984" y="16266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使用不可控异常 ？</a:t>
            </a:r>
          </a:p>
          <a:p>
            <a:pPr lvl="1">
              <a:buFont typeface="Arial" charset="0"/>
              <a:buChar char="•"/>
            </a:pPr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书中说法是： 可控异常的代价是违反开放</a:t>
            </a:r>
            <a:r>
              <a:rPr lang="en-US" altLang="zh-CN" sz="1600" dirty="0">
                <a:latin typeface="微软雅黑 Light" charset="0"/>
                <a:ea typeface="微软雅黑 Light" charset="0"/>
                <a:cs typeface="微软雅黑 Light" charset="0"/>
              </a:rPr>
              <a:t>/</a:t>
            </a:r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闭合</a:t>
            </a:r>
            <a:r>
              <a:rPr lang="en-US" altLang="zh-CN" sz="1600" dirty="0">
                <a:latin typeface="微软雅黑 Light" charset="0"/>
                <a:ea typeface="微软雅黑 Light" charset="0"/>
                <a:cs typeface="微软雅黑 Light" charset="0"/>
              </a:rPr>
              <a:t>(OCP)</a:t>
            </a:r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原则。</a:t>
            </a:r>
          </a:p>
          <a:p>
            <a:pPr marL="457200" lvl="1" indent="0">
              <a:buNone/>
            </a:pPr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如果你在方法中抛出可控异常，你需要在</a:t>
            </a:r>
            <a:r>
              <a:rPr lang="en-US" altLang="zh-CN" sz="1600" dirty="0">
                <a:latin typeface="微软雅黑 Light" charset="0"/>
                <a:ea typeface="微软雅黑 Light" charset="0"/>
                <a:cs typeface="微软雅黑 Light" charset="0"/>
              </a:rPr>
              <a:t>catch</a:t>
            </a:r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语句和抛出异常处之间的每个方法签名中声明该异常。</a:t>
            </a:r>
          </a:p>
          <a:p>
            <a:pPr marL="457200" lvl="1" indent="0">
              <a:buNone/>
            </a:pPr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对于一半的应用开发，依赖成本要高于收益。</a:t>
            </a: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r>
              <a:rPr lang="zh-CN" altLang="en-US" sz="2000" dirty="0">
                <a:latin typeface="微软雅黑 Light" charset="0"/>
                <a:ea typeface="微软雅黑 Light" charset="0"/>
                <a:cs typeface="微软雅黑 Light" charset="0"/>
              </a:rPr>
              <a:t>给出异常发生的环境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说明</a:t>
            </a:r>
          </a:p>
          <a:p>
            <a:pPr lvl="1">
              <a:buFont typeface="Arial" charset="0"/>
              <a:buChar char="•"/>
            </a:pPr>
            <a:r>
              <a:rPr lang="zh-CN" altLang="en-US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你抛出的每一个异常，都应当记录充分的日志信息，以便判断错误的来源。</a:t>
            </a:r>
          </a:p>
          <a:p>
            <a:pPr marL="457200" lvl="1" indent="0">
              <a:buNone/>
            </a:pPr>
            <a:r>
              <a:rPr lang="en-US" altLang="zh-CN" sz="1600" dirty="0" err="1" smtClean="0">
                <a:latin typeface="微软雅黑 Light" charset="0"/>
                <a:ea typeface="微软雅黑 Light" charset="0"/>
                <a:cs typeface="微软雅黑 Light" charset="0"/>
              </a:rPr>
              <a:t>e.g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en-US" altLang="zh-CN" sz="1600" dirty="0" err="1" smtClean="0">
                <a:latin typeface="微软雅黑 Light" charset="0"/>
                <a:ea typeface="微软雅黑 Light" charset="0"/>
                <a:cs typeface="微软雅黑 Light" charset="0"/>
              </a:rPr>
              <a:t>FreeMarkerUtil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 中异常、</a:t>
            </a:r>
            <a:r>
              <a:rPr lang="en-US" altLang="zh-CN" sz="1600" dirty="0" err="1" smtClean="0"/>
              <a:t>OrderMetricsMessage</a:t>
            </a:r>
            <a:r>
              <a:rPr lang="zh-CN" altLang="en-US" sz="1600" dirty="0" smtClean="0"/>
              <a:t> 中异常</a:t>
            </a: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70" y="2869098"/>
            <a:ext cx="8953500" cy="102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66" y="5115319"/>
            <a:ext cx="5664200" cy="90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049" y="5458219"/>
            <a:ext cx="7581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2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错误处理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依调用者需要定义异常类</a:t>
            </a:r>
          </a:p>
          <a:p>
            <a:pPr lvl="1">
              <a:buFont typeface="Arial" charset="0"/>
              <a:buChar char="•"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异常有很多种类型，但在大多数异常处理中，不论真实原因如何，我们处理异常的代码逻辑是一致的。</a:t>
            </a:r>
          </a:p>
          <a:p>
            <a:pPr marL="457200" lvl="1" indent="0">
              <a:buNone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为了避免异常处理产生大量重复代码，我们可以通过打包调用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API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，使它们返回通用异常类型，从而简化代码。</a:t>
            </a:r>
          </a:p>
          <a:p>
            <a:pPr lvl="1"/>
            <a:r>
              <a:rPr lang="zh-CN" altLang="en-US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项目中通用异常类型 </a:t>
            </a:r>
            <a:r>
              <a:rPr lang="mr-IN" altLang="zh-CN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–</a:t>
            </a:r>
            <a:r>
              <a:rPr lang="zh-CN" altLang="en-US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en-US" altLang="zh-CN" sz="1600" b="1" dirty="0" err="1" smtClean="0"/>
              <a:t>BaseAppException</a:t>
            </a:r>
            <a:endParaRPr lang="zh-CN" altLang="en-US" sz="1600" b="1" dirty="0" smtClean="0"/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en-US" altLang="zh-CN" sz="1600" dirty="0" err="1" smtClean="0">
                <a:latin typeface="微软雅黑 Light" charset="0"/>
                <a:ea typeface="微软雅黑 Light" charset="0"/>
                <a:cs typeface="微软雅黑 Light" charset="0"/>
              </a:rPr>
              <a:t>e.g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en-US" altLang="zh-CN" sz="1600" dirty="0" err="1" smtClean="0"/>
              <a:t>AccNbrTransferImportComp</a:t>
            </a:r>
            <a:r>
              <a:rPr lang="zh-CN" altLang="en-US" sz="1600" dirty="0" smtClean="0"/>
              <a:t> 中异常处理重复，但第二个</a:t>
            </a:r>
            <a:r>
              <a:rPr lang="en-US" altLang="zh-CN" sz="1600" dirty="0" smtClean="0"/>
              <a:t>catch</a:t>
            </a:r>
            <a:r>
              <a:rPr lang="zh-CN" altLang="en-US" sz="1600" dirty="0" smtClean="0"/>
              <a:t>可以去掉</a:t>
            </a: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24" y="3362280"/>
            <a:ext cx="11189483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>
            <p:ph idx="10"/>
          </p:nvPr>
        </p:nvSpPr>
        <p:spPr>
          <a:xfrm>
            <a:off x="2187069" y="1697770"/>
            <a:ext cx="10004932" cy="4462505"/>
          </a:xfrm>
          <a:prstGeom prst="rect">
            <a:avLst/>
          </a:prstGeom>
        </p:spPr>
        <p:txBody>
          <a:bodyPr/>
          <a:lstStyle/>
          <a:p>
            <a:pPr marL="457189" indent="-457189">
              <a:buFont typeface="Wingdings" pitchFamily="2" charset="2"/>
              <a:buChar char="Ø"/>
            </a:pPr>
            <a:r>
              <a:rPr lang="en-US" altLang="zh-CN" sz="2400" dirty="0" smtClean="0">
                <a:latin typeface="微软雅黑" charset="0"/>
                <a:ea typeface="微软雅黑" charset="0"/>
                <a:sym typeface="+mn-ea"/>
              </a:rPr>
              <a:t>Clean</a:t>
            </a:r>
            <a:r>
              <a:rPr lang="zh-CN" altLang="en-US" sz="2400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2400" dirty="0" smtClean="0">
                <a:latin typeface="微软雅黑" charset="0"/>
                <a:ea typeface="微软雅黑" charset="0"/>
                <a:sym typeface="+mn-ea"/>
              </a:rPr>
              <a:t>Code</a:t>
            </a:r>
            <a:r>
              <a:rPr lang="zh-CN" altLang="en-US" sz="2400" dirty="0" smtClean="0">
                <a:latin typeface="微软雅黑" charset="0"/>
                <a:ea typeface="微软雅黑" charset="0"/>
                <a:sym typeface="+mn-ea"/>
              </a:rPr>
              <a:t>导读</a:t>
            </a:r>
          </a:p>
          <a:p>
            <a:pPr marL="914389" lvl="1" indent="-457189">
              <a:buFont typeface="Wingdings" pitchFamily="2" charset="2"/>
              <a:buChar char="Ø"/>
            </a:pPr>
            <a:r>
              <a:rPr lang="en-US" altLang="zh-CN" sz="2000" dirty="0" smtClean="0"/>
              <a:t>§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、有意义的命名</a:t>
            </a:r>
          </a:p>
          <a:p>
            <a:pPr marL="914389" lvl="1" indent="-457189">
              <a:buFont typeface="Wingdings" pitchFamily="2" charset="2"/>
              <a:buChar char="Ø"/>
            </a:pPr>
            <a:r>
              <a:rPr lang="en-US" altLang="zh-CN" sz="2000" dirty="0"/>
              <a:t>§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、错误处理</a:t>
            </a:r>
          </a:p>
          <a:p>
            <a:pPr marL="914389" lvl="1" indent="-457189">
              <a:buFont typeface="Wingdings" pitchFamily="2" charset="2"/>
              <a:buChar char="Ø"/>
            </a:pPr>
            <a:r>
              <a:rPr lang="en-US" altLang="zh-CN" sz="2000" dirty="0"/>
              <a:t>§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9</a:t>
            </a:r>
            <a:r>
              <a:rPr lang="zh-CN" altLang="en-US" sz="2000" dirty="0" smtClean="0"/>
              <a:t>、单元测试</a:t>
            </a:r>
            <a:endParaRPr lang="zh-CN" altLang="en-US" sz="2133" dirty="0" smtClean="0">
              <a:latin typeface="微软雅黑" charset="0"/>
              <a:ea typeface="微软雅黑" charset="0"/>
              <a:sym typeface="+mn-ea"/>
            </a:endParaRPr>
          </a:p>
          <a:p>
            <a:pPr marL="457189" indent="-457189">
              <a:buFont typeface="Wingdings" pitchFamily="2" charset="2"/>
              <a:buChar char="Ø"/>
            </a:pPr>
            <a:r>
              <a:rPr lang="en-US" altLang="zh-CN" sz="2400" dirty="0" smtClean="0">
                <a:latin typeface="微软雅黑" charset="0"/>
                <a:ea typeface="微软雅黑" charset="0"/>
                <a:sym typeface="+mn-ea"/>
              </a:rPr>
              <a:t>//</a:t>
            </a:r>
            <a:r>
              <a:rPr lang="zh-CN" altLang="en-US" sz="2400" dirty="0" smtClean="0">
                <a:latin typeface="微软雅黑" charset="0"/>
                <a:ea typeface="微软雅黑" charset="0"/>
                <a:sym typeface="+mn-ea"/>
              </a:rPr>
              <a:t> 重构</a:t>
            </a:r>
          </a:p>
          <a:p>
            <a:pPr marL="457189" indent="-457189">
              <a:buFont typeface="Wingdings" pitchFamily="2" charset="2"/>
              <a:buChar char="Ø"/>
            </a:pPr>
            <a:r>
              <a:rPr lang="zh-CN" altLang="en-US" sz="2400" dirty="0" smtClean="0">
                <a:latin typeface="微软雅黑" charset="0"/>
                <a:ea typeface="微软雅黑" charset="0"/>
                <a:sym typeface="+mn-ea"/>
              </a:rPr>
              <a:t>味道和启发</a:t>
            </a:r>
          </a:p>
          <a:p>
            <a:pPr marL="457189" indent="-457189">
              <a:buFont typeface="Wingdings" pitchFamily="2" charset="2"/>
              <a:buChar char="Ø"/>
            </a:pPr>
            <a:r>
              <a:rPr lang="zh-CN" altLang="en-US" sz="2400" dirty="0" smtClean="0">
                <a:latin typeface="微软雅黑" charset="0"/>
                <a:ea typeface="微软雅黑" charset="0"/>
                <a:sym typeface="+mn-ea"/>
              </a:rPr>
              <a:t>常用设计模式</a:t>
            </a:r>
          </a:p>
          <a:p>
            <a:pPr marL="914389" lvl="1" indent="-457189">
              <a:buFont typeface="Wingdings" pitchFamily="2" charset="2"/>
              <a:buChar char="Ø"/>
            </a:pPr>
            <a:r>
              <a:rPr lang="zh-CN" altLang="en-US" sz="2133" dirty="0" smtClean="0">
                <a:latin typeface="微软雅黑" charset="0"/>
                <a:ea typeface="微软雅黑" charset="0"/>
                <a:sym typeface="+mn-ea"/>
              </a:rPr>
              <a:t>模板方法</a:t>
            </a:r>
          </a:p>
          <a:p>
            <a:pPr marL="914389" lvl="1" indent="-457189">
              <a:buFont typeface="Wingdings" pitchFamily="2" charset="2"/>
              <a:buChar char="Ø"/>
            </a:pPr>
            <a:r>
              <a:rPr lang="zh-CN" altLang="en-US" sz="2133" dirty="0" smtClean="0">
                <a:latin typeface="微软雅黑" charset="0"/>
                <a:ea typeface="微软雅黑" charset="0"/>
                <a:sym typeface="+mn-ea"/>
              </a:rPr>
              <a:t>策略模式</a:t>
            </a:r>
          </a:p>
          <a:p>
            <a:pPr marL="914389" lvl="1" indent="-457189">
              <a:buFont typeface="Wingdings" pitchFamily="2" charset="2"/>
              <a:buChar char="Ø"/>
            </a:pPr>
            <a:r>
              <a:rPr lang="zh-CN" altLang="en-US" sz="2133" dirty="0" smtClean="0">
                <a:latin typeface="微软雅黑" charset="0"/>
                <a:ea typeface="微软雅黑" charset="0"/>
                <a:sym typeface="+mn-ea"/>
              </a:rPr>
              <a:t>工厂</a:t>
            </a:r>
            <a:endParaRPr lang="en-US" altLang="zh-CN" sz="2133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" name="标题 2"/>
          <p:cNvSpPr txBox="1">
            <a:spLocks/>
          </p:cNvSpPr>
          <p:nvPr/>
        </p:nvSpPr>
        <p:spPr bwMode="auto">
          <a:xfrm>
            <a:off x="2187068" y="548176"/>
            <a:ext cx="9801731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t" anchorCtr="0" compatLnSpc="1">
            <a:norm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3200" dirty="0" smtClean="0">
                <a:solidFill>
                  <a:srgbClr val="008FD4"/>
                </a:solidFill>
                <a:ea typeface="微软雅黑" panose="020B0503020204020204" charset="-122"/>
              </a:rPr>
              <a:t>概要</a:t>
            </a:r>
            <a:endParaRPr kumimoji="1" lang="zh-CN" altLang="en-US" sz="3200" dirty="0">
              <a:solidFill>
                <a:srgbClr val="008FD4"/>
              </a:solidFill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4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错误处理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定义常规流程</a:t>
            </a:r>
          </a:p>
          <a:p>
            <a:pPr lvl="1">
              <a:buFont typeface="Wingdings" charset="2"/>
              <a:buChar char="l"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业务逻辑和错误处理代码之间应当有良好的区隔</a:t>
            </a:r>
          </a:p>
          <a:p>
            <a:pPr lvl="1">
              <a:buFont typeface="Wingdings" charset="2"/>
              <a:buChar char="l"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特例模式 创建一个类或配置一个对象，用来处理特例 </a:t>
            </a:r>
            <a:r>
              <a:rPr lang="mr-IN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–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 将异常行为封装到特例对象中</a:t>
            </a:r>
          </a:p>
          <a:p>
            <a:pPr lvl="1">
              <a:buFont typeface="Wingdings" charset="2"/>
              <a:buChar char="l"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方法中尽量保证主干流程在最少的嵌套层次中，遇到异常场景直接返回避免嵌套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02" y="3108379"/>
            <a:ext cx="7848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错误处理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别返回 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null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值</a:t>
            </a:r>
          </a:p>
          <a:p>
            <a:pPr lvl="1">
              <a:buFont typeface="Arial" charset="0"/>
              <a:buChar char="•"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许多错误处理代码中的第一项就是检查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null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值，增加工作量但不检查就会导致空指针异常。</a:t>
            </a:r>
          </a:p>
          <a:p>
            <a:pPr lvl="1">
              <a:buFont typeface="Arial" charset="0"/>
              <a:buChar char="•"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避免返回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null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值，如查询列表返回结果为空时，返回空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List  -- </a:t>
            </a:r>
            <a:r>
              <a:rPr lang="en-US" altLang="zh-CN" sz="1600" dirty="0" err="1"/>
              <a:t>Collections.</a:t>
            </a:r>
            <a:r>
              <a:rPr lang="en-US" altLang="zh-CN" sz="1600" i="1" dirty="0" err="1"/>
              <a:t>emptyList</a:t>
            </a:r>
            <a:r>
              <a:rPr lang="en-US" altLang="zh-CN" sz="1600" dirty="0" smtClean="0"/>
              <a:t>();</a:t>
            </a: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别传递 </a:t>
            </a:r>
            <a:r>
              <a:rPr lang="en-US" altLang="zh-CN" sz="2000" dirty="0">
                <a:latin typeface="微软雅黑 Light" charset="0"/>
                <a:ea typeface="微软雅黑 Light" charset="0"/>
                <a:cs typeface="微软雅黑 Light" charset="0"/>
              </a:rPr>
              <a:t>null</a:t>
            </a:r>
            <a:r>
              <a:rPr lang="zh-CN" altLang="en-US" sz="2000" dirty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值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>
              <a:buFont typeface="Arial" charset="0"/>
              <a:buChar char="•"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尽可能避免传递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null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值</a:t>
            </a:r>
          </a:p>
          <a:p>
            <a:pPr lvl="1">
              <a:buFont typeface="Arial" charset="0"/>
              <a:buChar char="•"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编码的时候需要注意</a:t>
            </a: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4" y="4824601"/>
            <a:ext cx="7048500" cy="176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16" y="2735748"/>
            <a:ext cx="7404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单元测试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zh-CN" altLang="en-US" sz="1800" dirty="0" smtClean="0"/>
              <a:t>原书第九章，共</a:t>
            </a:r>
            <a:r>
              <a:rPr lang="en-US" altLang="zh-CN" sz="1800" dirty="0" smtClean="0"/>
              <a:t>11</a:t>
            </a:r>
            <a:r>
              <a:rPr lang="zh-CN" altLang="en-US" sz="1800" dirty="0" smtClean="0"/>
              <a:t>页</a:t>
            </a:r>
            <a:endParaRPr lang="en-US" altLang="zh-CN" dirty="0"/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6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z="2000" dirty="0" smtClean="0"/>
              <a:t>有关单元测试的详细介绍请看 </a:t>
            </a:r>
            <a:r>
              <a:rPr kumimoji="1" lang="zh-CN" altLang="en-US" sz="2000" dirty="0"/>
              <a:t>教练 有效的单元</a:t>
            </a:r>
            <a:r>
              <a:rPr kumimoji="1" lang="zh-CN" altLang="en-US" sz="2000" dirty="0" smtClean="0"/>
              <a:t>测试</a:t>
            </a:r>
            <a:r>
              <a:rPr kumimoji="1" lang="en-US" altLang="zh-CN" sz="2000" dirty="0" smtClean="0"/>
              <a:t>PPT</a:t>
            </a:r>
            <a:endParaRPr kumimoji="1" lang="zh-CN" altLang="en-US" sz="2000" dirty="0"/>
          </a:p>
          <a:p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TDD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介绍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先有单元测试，再有生产代码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只可以编写刚好无法通过的单元测试 （一个单元测试只测一个分支）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只可以编写刚好足以通过当前失败测试的生产代码</a:t>
            </a:r>
          </a:p>
          <a:p>
            <a:pPr lvl="1"/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测试整洁 </a:t>
            </a:r>
            <a:r>
              <a:rPr lang="mr-IN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–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可读性、可维护</a:t>
            </a:r>
          </a:p>
          <a:p>
            <a:pPr lvl="1"/>
            <a:r>
              <a:rPr lang="zh-CN" altLang="en-US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单元测试的目的是让你的生产代码可扩展、可维护、可复用。</a:t>
            </a:r>
          </a:p>
          <a:p>
            <a:pPr lvl="1"/>
            <a:r>
              <a:rPr lang="zh-CN" altLang="en-US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每当修改了代码，跑一遍单元测试就知道本次修改有没有带来</a:t>
            </a:r>
            <a:r>
              <a:rPr lang="en-US" altLang="zh-CN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bug</a:t>
            </a:r>
            <a:r>
              <a:rPr lang="zh-CN" altLang="en-US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；测试覆盖率越高，你就越能毫无顾虑的改进设计。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双重标准：有些事情不会在生产环境中做，但在测试环境中完全没有问题。比如涉及到内存和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CPU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效率的问题。</a:t>
            </a: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单元测试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zh-CN" altLang="en-US" sz="1800" dirty="0" smtClean="0"/>
              <a:t>原书第九章，共</a:t>
            </a:r>
            <a:r>
              <a:rPr lang="en-US" altLang="zh-CN" sz="1800" dirty="0" smtClean="0"/>
              <a:t>11</a:t>
            </a:r>
            <a:r>
              <a:rPr lang="zh-CN" altLang="en-US" sz="1800" dirty="0" smtClean="0"/>
              <a:t>页</a:t>
            </a:r>
            <a:endParaRPr lang="en-US" altLang="zh-CN" dirty="0"/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6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整洁的测试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一般测试都呈现为 构造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-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 操作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-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 检验 的模式。每个测试都应该清晰地拆分为三个环节。第一个环节构造测试数据，第二个环节操作测试数据，第三个部分检验操作是否得到期望的结果，并加以合适的封装。</a:t>
            </a: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34" y="2453040"/>
            <a:ext cx="12192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单元测试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zh-CN" altLang="en-US" sz="1800" dirty="0" smtClean="0"/>
              <a:t>原书第九章，共</a:t>
            </a:r>
            <a:r>
              <a:rPr lang="en-US" altLang="zh-CN" sz="1800" dirty="0" smtClean="0"/>
              <a:t>11</a:t>
            </a:r>
            <a:r>
              <a:rPr lang="zh-CN" altLang="en-US" sz="1800" dirty="0" smtClean="0"/>
              <a:t>页</a:t>
            </a:r>
            <a:endParaRPr lang="en-US" altLang="zh-CN" dirty="0"/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6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每个测试一个断言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每个测试方法中最好只有一个断言</a:t>
            </a:r>
          </a:p>
          <a:p>
            <a:pPr lvl="1"/>
            <a:r>
              <a:rPr lang="zh-CN" altLang="en-US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每个测试一个概念（</a:t>
            </a:r>
            <a:r>
              <a:rPr lang="en-US" altLang="zh-CN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better</a:t>
            </a:r>
            <a:r>
              <a:rPr lang="zh-CN" altLang="en-US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） 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通过测试方法名就可以知道这个测试方法要测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什么</a:t>
            </a:r>
            <a:endParaRPr lang="zh-CN" altLang="en-US" sz="1600" b="1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zh-CN" altLang="en-US" sz="1600" b="1" dirty="0" smtClean="0">
                <a:latin typeface="微软雅黑 Light" charset="0"/>
                <a:ea typeface="微软雅黑 Light" charset="0"/>
                <a:cs typeface="微软雅黑 Light" charset="0"/>
              </a:rPr>
              <a:t>最佳规则是应当尽可能的减少每个概念的断言数量，每个测试函数只测试一个概念。</a:t>
            </a:r>
          </a:p>
          <a:p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F.I.R.S.T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快速	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测试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应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该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能快速运行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独立	测试应该相互独立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可重复	测试应当在任何环境重复通过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自足验证	测试应该有布尔值输出 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--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 要有一目了然的结果显示成功或失败。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即时	符合</a:t>
            </a: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TDD</a:t>
            </a: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16" y="4568780"/>
            <a:ext cx="10325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重构</a:t>
            </a:r>
            <a:r>
              <a:rPr lang="en-US" altLang="zh-CN" dirty="0" smtClean="0"/>
              <a:t> -- </a:t>
            </a:r>
            <a:r>
              <a:rPr lang="zh-CN" altLang="en-US" sz="2000" dirty="0" smtClean="0"/>
              <a:t>原</a:t>
            </a:r>
            <a:r>
              <a:rPr lang="zh-CN" altLang="en-US" sz="2000" dirty="0"/>
              <a:t>书</a:t>
            </a:r>
            <a:r>
              <a:rPr lang="zh-CN" altLang="en-US" sz="2000" dirty="0" smtClean="0"/>
              <a:t>第十四、十六章，共</a:t>
            </a:r>
            <a:r>
              <a:rPr lang="en-US" altLang="zh-CN" sz="2000" dirty="0" smtClean="0"/>
              <a:t>74</a:t>
            </a:r>
            <a:r>
              <a:rPr lang="zh-CN" altLang="en-US" sz="2000" dirty="0" smtClean="0"/>
              <a:t>页</a:t>
            </a:r>
            <a:endParaRPr lang="en-US" altLang="zh-CN" sz="2000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22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味道和启发 </a:t>
            </a:r>
            <a:r>
              <a:rPr lang="mr-IN" altLang="zh-CN" sz="2000" dirty="0"/>
              <a:t>–</a:t>
            </a:r>
            <a:r>
              <a:rPr lang="zh-CN" altLang="en-US" sz="2000" dirty="0"/>
              <a:t> 原书</a:t>
            </a:r>
            <a:r>
              <a:rPr lang="zh-CN" altLang="en-US" sz="2000" dirty="0" smtClean="0"/>
              <a:t>第十七章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共</a:t>
            </a:r>
            <a:r>
              <a:rPr lang="en-US" altLang="zh-CN" sz="2000" dirty="0" smtClean="0"/>
              <a:t>27</a:t>
            </a:r>
            <a:r>
              <a:rPr lang="zh-CN" altLang="en-US" sz="2000" dirty="0" smtClean="0"/>
              <a:t>页</a:t>
            </a:r>
            <a:endParaRPr lang="en-US" altLang="zh-CN" sz="2000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913984" y="16266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n>
                  <a:solidFill>
                    <a:srgbClr val="0070C0"/>
                  </a:solidFill>
                </a:ln>
                <a:latin typeface="微软雅黑 Light" charset="0"/>
                <a:ea typeface="微软雅黑 Light" charset="0"/>
                <a:cs typeface="微软雅黑 Light" charset="0"/>
              </a:rPr>
              <a:t>这是这本书的第三部分。这部分列出了从上述案例研究中得到的启示和灵感，我们通过尝试理解自己对阅读和修改代码的反应，并思考为什么要这么做。结果得到了一套描述在编写、阅读、清理代码时思维方式的知识库。</a:t>
            </a:r>
          </a:p>
          <a:p>
            <a:endParaRPr lang="zh-CN" altLang="en-US" sz="2000" dirty="0">
              <a:ln>
                <a:solidFill>
                  <a:srgbClr val="0070C0"/>
                </a:solidFill>
              </a:ln>
              <a:latin typeface="微软雅黑 Light" charset="0"/>
              <a:ea typeface="微软雅黑 Light" charset="0"/>
              <a:cs typeface="微软雅黑 Light" charset="0"/>
            </a:endParaRP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采用描述性名称</a:t>
            </a:r>
          </a:p>
          <a:p>
            <a:pPr lvl="1"/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不要太快取名，确认名称具有描述性。经常性的重新评估名称是否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恰当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名称与抽象层级相符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接口中的变量名称不应与实现相关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尽可能使用标准命名法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无歧义的名称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为较大范围选用较长名称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名称应该说明副作用</a:t>
            </a: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味道和启发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一般性问题</a:t>
            </a:r>
            <a:endParaRPr lang="en-US" altLang="zh-CN" sz="2000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6" name="内容占位符 1"/>
          <p:cNvSpPr>
            <a:spLocks noGrp="1"/>
          </p:cNvSpPr>
          <p:nvPr>
            <p:ph idx="4294967295"/>
          </p:nvPr>
        </p:nvSpPr>
        <p:spPr>
          <a:xfrm>
            <a:off x="913984" y="16266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重复</a:t>
            </a:r>
          </a:p>
          <a:p>
            <a:pPr lvl="1"/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重复代码代表遗漏了抽象，重复代码可以成为子方法或另一个类</a:t>
            </a:r>
          </a:p>
          <a:p>
            <a:pPr lvl="1"/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使用模板方法和策略模式修正。多数设计模式都是为了消除重复的手段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。</a:t>
            </a: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信息过多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限制类和模块暴露的接口数量，隐藏常量、临时变量和工具函数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前后一致</a:t>
            </a: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不恰当的静态方法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如果的确需要静态函数，确保没机会让它有多态行为</a:t>
            </a:r>
          </a:p>
          <a:p>
            <a:pPr marL="228600" lvl="1">
              <a:spcBef>
                <a:spcPts val="1000"/>
              </a:spcBef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用多态替代 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If/Else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或 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Switch/Case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	</a:t>
            </a:r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单个</a:t>
            </a:r>
            <a:r>
              <a:rPr lang="en-US" altLang="zh-CN" sz="1600" dirty="0">
                <a:latin typeface="微软雅黑 Light" charset="0"/>
                <a:ea typeface="微软雅黑 Light" charset="0"/>
                <a:cs typeface="微软雅黑 Light" charset="0"/>
              </a:rPr>
              <a:t>switch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原则</a:t>
            </a: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用命名常量代替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Magic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Number</a:t>
            </a: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封装条件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在较高层级放置可配置数据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配置数据尽可能放到前面</a:t>
            </a:r>
          </a:p>
          <a:p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72" y="5205928"/>
            <a:ext cx="3441700" cy="31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5123378"/>
            <a:ext cx="6527800" cy="482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983" y="5853581"/>
            <a:ext cx="50546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味道和启发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 测试</a:t>
            </a:r>
            <a:endParaRPr lang="en-US" altLang="zh-CN" sz="2000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6" name="内容占位符 1"/>
          <p:cNvSpPr>
            <a:spLocks noGrp="1"/>
          </p:cNvSpPr>
          <p:nvPr>
            <p:ph idx="4294967295"/>
          </p:nvPr>
        </p:nvSpPr>
        <p:spPr>
          <a:xfrm>
            <a:off x="913984" y="1626617"/>
            <a:ext cx="10898165" cy="48471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测试不足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latin typeface="微软雅黑 Light" charset="0"/>
                <a:ea typeface="微软雅黑 Light" charset="0"/>
                <a:cs typeface="微软雅黑 Light" charset="0"/>
              </a:rPr>
              <a:t>单元测试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覆盖率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被忽略的测试就是对不确定事物的疑问</a:t>
            </a:r>
          </a:p>
          <a:p>
            <a:pPr lvl="1"/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@ignore</a:t>
            </a: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和注释掉的测试代表对这个需求有疑问</a:t>
            </a:r>
            <a:endParaRPr lang="en-US" altLang="zh-CN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全面测试相近的缺陷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缺陷往往重复出现，在某个函数发现一个缺陷时，最好全面测试该函数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测试失败的模式具有启发性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完整的测试用例，按合理的顺序排列，能暴露出用例失败的模式</a:t>
            </a:r>
          </a:p>
          <a:p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测试应该快速</a:t>
            </a:r>
          </a:p>
          <a:p>
            <a:pPr lvl="1"/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慢速的测试是不会被运行的测试，时间紧张是慢速的测试会被摘除</a:t>
            </a: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/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常用设计模式</a:t>
            </a:r>
            <a:r>
              <a:rPr lang="en-US" altLang="zh-CN" dirty="0" smtClean="0"/>
              <a:t> -- </a:t>
            </a:r>
            <a:r>
              <a:rPr lang="zh-CN" altLang="en-US" dirty="0" smtClean="0"/>
              <a:t>工厂方法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20" y="1768684"/>
            <a:ext cx="9144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</a:t>
            </a:r>
            <a:r>
              <a:rPr lang="zh-CN" altLang="en-US" dirty="0" smtClean="0"/>
              <a:t>命名</a:t>
            </a:r>
            <a:r>
              <a:rPr lang="zh-CN" altLang="en-US" dirty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zh-CN" altLang="en-US" sz="1800" dirty="0" smtClean="0"/>
              <a:t>原书第二章，共</a:t>
            </a:r>
            <a:r>
              <a:rPr lang="en-US" altLang="zh-CN" sz="1800" dirty="0" smtClean="0"/>
              <a:t>12</a:t>
            </a:r>
            <a:r>
              <a:rPr lang="zh-CN" altLang="en-US" sz="1800" dirty="0" smtClean="0"/>
              <a:t>页</a:t>
            </a:r>
            <a:endParaRPr lang="en-US" altLang="zh-CN" dirty="0"/>
          </a:p>
        </p:txBody>
      </p:sp>
      <p:sp>
        <p:nvSpPr>
          <p:cNvPr id="5" name="内容占位符 1"/>
          <p:cNvSpPr>
            <a:spLocks noGrp="1"/>
          </p:cNvSpPr>
          <p:nvPr>
            <p:ph idx="4294967295"/>
          </p:nvPr>
        </p:nvSpPr>
        <p:spPr>
          <a:xfrm>
            <a:off x="609184" y="1321817"/>
            <a:ext cx="10898165" cy="4847163"/>
          </a:xfrm>
          <a:prstGeom prst="rect">
            <a:avLst/>
          </a:prstGeom>
        </p:spPr>
        <p:txBody>
          <a:bodyPr/>
          <a:lstStyle/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6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书中给出了以下取个好名字的规则</a:t>
            </a:r>
          </a:p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名副其实</a:t>
            </a:r>
          </a:p>
          <a:p>
            <a:pPr marL="457200" lvl="1" indent="0">
              <a:buNone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变量、函数、类的名称应该可以描述 它为什么会存在，它要做什么事情、如何使用它。如果名称需要注释来补充，就不算是名副其实。</a:t>
            </a:r>
          </a:p>
          <a:p>
            <a:pPr marL="457200" lvl="1" indent="0">
              <a:buNone/>
            </a:pPr>
            <a:r>
              <a:rPr kumimoji="1" lang="en-US" altLang="zh-CN" sz="1600" dirty="0" err="1" smtClean="0"/>
              <a:t>e.g</a:t>
            </a:r>
            <a:r>
              <a:rPr kumimoji="1" lang="en-US" altLang="zh-CN" sz="1600" dirty="0" smtClean="0"/>
              <a:t> </a:t>
            </a:r>
            <a:r>
              <a:rPr kumimoji="1" lang="zh-CN" altLang="en-US" sz="1600" dirty="0" smtClean="0"/>
              <a:t>计算</a:t>
            </a:r>
            <a:r>
              <a:rPr kumimoji="1" lang="zh-CN" altLang="en-US" sz="1600" dirty="0" smtClean="0"/>
              <a:t>结束</a:t>
            </a:r>
            <a:r>
              <a:rPr kumimoji="1" lang="zh-CN" altLang="en-US" sz="1600" dirty="0" smtClean="0"/>
              <a:t>时间</a:t>
            </a:r>
            <a:r>
              <a:rPr kumimoji="1" lang="zh-CN" altLang="en-US" sz="1600" dirty="0" smtClean="0"/>
              <a:t>的方法，没有注释很难理解</a:t>
            </a: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2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45" y="2976059"/>
            <a:ext cx="9131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常用设计模式</a:t>
            </a:r>
            <a:r>
              <a:rPr lang="en-US" altLang="zh-CN" dirty="0" smtClean="0"/>
              <a:t> -- </a:t>
            </a:r>
            <a:r>
              <a:rPr lang="zh-CN" altLang="en-US" dirty="0" smtClean="0"/>
              <a:t>工厂方法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0" y="1237148"/>
            <a:ext cx="8166100" cy="5321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30" y="1474217"/>
            <a:ext cx="7124159" cy="21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常用设计模式</a:t>
            </a:r>
            <a:r>
              <a:rPr lang="en-US" altLang="zh-CN" dirty="0" smtClean="0"/>
              <a:t> -- </a:t>
            </a:r>
            <a:r>
              <a:rPr lang="zh-CN" altLang="en-US" dirty="0" smtClean="0"/>
              <a:t>简单工厂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1" y="1321817"/>
            <a:ext cx="11659749" cy="44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常用设计模式</a:t>
            </a:r>
            <a:r>
              <a:rPr lang="en-US" altLang="zh-CN" dirty="0" smtClean="0"/>
              <a:t> -- </a:t>
            </a:r>
            <a:r>
              <a:rPr lang="zh-CN" altLang="en-US" dirty="0" smtClean="0"/>
              <a:t>简单工厂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66" y="1474217"/>
            <a:ext cx="6985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常用设计模式</a:t>
            </a:r>
            <a:r>
              <a:rPr lang="en-US" altLang="zh-CN" dirty="0" smtClean="0"/>
              <a:t> -- </a:t>
            </a:r>
            <a:r>
              <a:rPr lang="zh-CN" altLang="en-US" dirty="0" smtClean="0"/>
              <a:t>模板方法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4" y="1474217"/>
            <a:ext cx="7454900" cy="3733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30836" y="3897798"/>
            <a:ext cx="3360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模板方法</a:t>
            </a:r>
            <a:r>
              <a:rPr lang="zh-CN" altLang="en-US" b="1" dirty="0" smtClean="0"/>
              <a:t>模式</a:t>
            </a:r>
            <a:r>
              <a:rPr lang="en-US" altLang="zh-CN" b="1" dirty="0" smtClean="0"/>
              <a:t> </a:t>
            </a:r>
            <a:r>
              <a:rPr lang="zh-CN" altLang="en-US" dirty="0" smtClean="0"/>
              <a:t>定义</a:t>
            </a:r>
            <a:r>
              <a:rPr lang="zh-CN" altLang="en-US" dirty="0"/>
              <a:t>了一个</a:t>
            </a:r>
            <a:r>
              <a:rPr lang="zh-CN" altLang="en-US" dirty="0">
                <a:hlinkClick r:id="rId3" tooltip="算法"/>
              </a:rPr>
              <a:t>算法</a:t>
            </a:r>
            <a:r>
              <a:rPr lang="zh-CN" altLang="en-US" dirty="0"/>
              <a:t>的步骤，并允许子类别为一个或多个步骤提供其实践方式。让子类别在不改变算法架构的情况下，重新定义算法中的某些步骤。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1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常用设计模式</a:t>
            </a:r>
            <a:r>
              <a:rPr lang="en-US" altLang="zh-CN" dirty="0" smtClean="0"/>
              <a:t> -- </a:t>
            </a:r>
            <a:r>
              <a:rPr lang="zh-CN" altLang="en-US" dirty="0" smtClean="0"/>
              <a:t>模板方法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6" y="1671664"/>
            <a:ext cx="11899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常用设计模式</a:t>
            </a:r>
            <a:r>
              <a:rPr lang="en-US" altLang="zh-CN" dirty="0" smtClean="0"/>
              <a:t> -- </a:t>
            </a:r>
            <a:r>
              <a:rPr lang="zh-CN" altLang="en-US" dirty="0" smtClean="0"/>
              <a:t>策略模式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84" y="1971798"/>
            <a:ext cx="9994900" cy="2819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40831" y="4791198"/>
            <a:ext cx="3586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策略</a:t>
            </a:r>
            <a:r>
              <a:rPr kumimoji="1" lang="zh-CN" altLang="en-US" b="1" dirty="0" smtClean="0"/>
              <a:t>模式 </a:t>
            </a:r>
            <a:r>
              <a:rPr kumimoji="1" lang="zh-CN" altLang="en-US" dirty="0" smtClean="0"/>
              <a:t>作</a:t>
            </a:r>
            <a:r>
              <a:rPr kumimoji="1" lang="zh-CN" altLang="en-US" dirty="0" smtClean="0"/>
              <a:t>为</a:t>
            </a:r>
            <a:r>
              <a:rPr kumimoji="1" lang="zh-CN" altLang="en-US" dirty="0" smtClean="0"/>
              <a:t>一</a:t>
            </a:r>
            <a:r>
              <a:rPr kumimoji="1" lang="zh-CN" altLang="en-US" dirty="0" smtClean="0"/>
              <a:t>种软件设计模式</a:t>
            </a:r>
            <a:r>
              <a:rPr kumimoji="1" lang="zh-CN" altLang="en-US" dirty="0" smtClean="0"/>
              <a:t>，指</a:t>
            </a:r>
            <a:r>
              <a:rPr kumimoji="1" lang="zh-CN" altLang="en-US" dirty="0" smtClean="0"/>
              <a:t>对象有某个行为</a:t>
            </a:r>
            <a:r>
              <a:rPr kumimoji="1" lang="zh-CN" altLang="en-US" dirty="0" smtClean="0"/>
              <a:t>，</a:t>
            </a:r>
            <a:r>
              <a:rPr kumimoji="1" lang="zh-CN" altLang="en-US" dirty="0"/>
              <a:t>但是在不同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场景</a:t>
            </a:r>
            <a:r>
              <a:rPr kumimoji="1" lang="zh-CN" altLang="en-US" dirty="0" smtClean="0"/>
              <a:t>中，</a:t>
            </a:r>
            <a:r>
              <a:rPr kumimoji="1" lang="zh-CN" altLang="en-US" dirty="0" smtClean="0"/>
              <a:t>该行为</a:t>
            </a:r>
            <a:r>
              <a:rPr kumimoji="1" lang="zh-CN" altLang="en-US" dirty="0" smtClean="0"/>
              <a:t>有</a:t>
            </a:r>
            <a:r>
              <a:rPr kumimoji="1" lang="zh-CN" altLang="en-US" dirty="0"/>
              <a:t>不同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实现</a:t>
            </a:r>
            <a:r>
              <a:rPr kumimoji="1" lang="zh-CN" altLang="en-US" dirty="0" smtClean="0"/>
              <a:t>算法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63138" y="5058888"/>
            <a:ext cx="5617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用来避免过多的</a:t>
            </a:r>
            <a:r>
              <a:rPr kumimoji="1" lang="en-US" altLang="zh-CN" dirty="0" smtClean="0"/>
              <a:t>switch</a:t>
            </a:r>
            <a:r>
              <a:rPr kumimoji="1" lang="zh-CN" altLang="en-US" dirty="0" smtClean="0"/>
              <a:t>语句和</a:t>
            </a:r>
            <a:r>
              <a:rPr kumimoji="1" lang="en-US" altLang="zh-CN" dirty="0" smtClean="0"/>
              <a:t>if/else</a:t>
            </a:r>
            <a:r>
              <a:rPr kumimoji="1" lang="zh-CN" altLang="en-US" dirty="0" smtClean="0"/>
              <a:t>判断，</a:t>
            </a:r>
          </a:p>
          <a:p>
            <a:r>
              <a:rPr kumimoji="1" lang="zh-CN" altLang="en-US" dirty="0" smtClean="0"/>
              <a:t>配合工厂方法，将</a:t>
            </a:r>
            <a:r>
              <a:rPr kumimoji="1" lang="en-US" altLang="zh-CN" dirty="0" smtClean="0"/>
              <a:t>switch</a:t>
            </a:r>
            <a:r>
              <a:rPr kumimoji="1" lang="zh-CN" altLang="en-US" dirty="0" smtClean="0"/>
              <a:t>放到工厂中，决定使用哪一种策略实现。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64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常用设计模式</a:t>
            </a:r>
            <a:r>
              <a:rPr lang="en-US" altLang="zh-CN" dirty="0" smtClean="0"/>
              <a:t> -- </a:t>
            </a:r>
            <a:r>
              <a:rPr lang="zh-CN" altLang="en-US" dirty="0" smtClean="0"/>
              <a:t>命令模式？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4" y="1321817"/>
            <a:ext cx="8928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 smtClean="0"/>
              <a:t>常用设计模式</a:t>
            </a:r>
            <a:r>
              <a:rPr lang="en-US" altLang="zh-CN" dirty="0" smtClean="0"/>
              <a:t> -- </a:t>
            </a:r>
            <a:r>
              <a:rPr lang="zh-CN" altLang="en-US" dirty="0" smtClean="0"/>
              <a:t>结语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>
              <a:buFont typeface="Wingdings" charset="2"/>
              <a:buChar char="l"/>
            </a:pPr>
            <a:r>
              <a:rPr lang="zh-CN" altLang="en-US" sz="2000" dirty="0" smtClean="0"/>
              <a:t> 设计</a:t>
            </a:r>
            <a:r>
              <a:rPr lang="zh-CN" altLang="en-US" sz="2000" dirty="0"/>
              <a:t>模式使程序易</a:t>
            </a:r>
            <a:r>
              <a:rPr lang="zh-CN" altLang="en-US" sz="2000" dirty="0" smtClean="0"/>
              <a:t>读，熟悉</a:t>
            </a:r>
            <a:r>
              <a:rPr lang="zh-CN" altLang="en-US" sz="2000" dirty="0"/>
              <a:t>设计模式的人应该能够很容易读懂运用设计模式编写的程序</a:t>
            </a:r>
          </a:p>
          <a:p>
            <a:pPr lvl="1">
              <a:buFont typeface="Wingdings" charset="2"/>
              <a:buChar char="l"/>
            </a:pPr>
            <a:r>
              <a:rPr lang="zh-CN" altLang="en-US" sz="2000" dirty="0" smtClean="0"/>
              <a:t> 设计</a:t>
            </a:r>
            <a:r>
              <a:rPr lang="zh-CN" altLang="en-US" sz="2000" dirty="0"/>
              <a:t>模式能使编写的程序具有良好的可扩展性，满足系统设计的开闭原则</a:t>
            </a:r>
          </a:p>
          <a:p>
            <a:pPr lvl="1">
              <a:buFont typeface="Wingdings" charset="2"/>
              <a:buChar char="l"/>
            </a:pPr>
            <a:r>
              <a:rPr lang="zh-CN" altLang="en-US" sz="2000" dirty="0" smtClean="0"/>
              <a:t> 设计</a:t>
            </a:r>
            <a:r>
              <a:rPr lang="zh-CN" altLang="en-US" sz="2000" dirty="0"/>
              <a:t>模式能降低系统中类与类之间的耦合度</a:t>
            </a:r>
          </a:p>
          <a:p>
            <a:pPr lvl="1">
              <a:buFont typeface="Wingdings" charset="2"/>
              <a:buChar char="l"/>
            </a:pPr>
            <a:r>
              <a:rPr lang="zh-CN" altLang="en-US" sz="2000" dirty="0" smtClean="0"/>
              <a:t> 设计</a:t>
            </a:r>
            <a:r>
              <a:rPr lang="zh-CN" altLang="en-US" sz="2000" dirty="0"/>
              <a:t>模式能提高代码的重用度</a:t>
            </a: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3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60125" y="2013104"/>
            <a:ext cx="11351683" cy="964969"/>
          </a:xfrm>
        </p:spPr>
        <p:txBody>
          <a:bodyPr anchor="ctr"/>
          <a:lstStyle/>
          <a:p>
            <a:r>
              <a:rPr lang="en-US" altLang="zh-CN" dirty="0" smtClean="0">
                <a:solidFill>
                  <a:srgbClr val="008FD4"/>
                </a:solidFill>
              </a:rPr>
              <a:t>END</a:t>
            </a:r>
            <a:endParaRPr lang="zh-CN" altLang="en-US" dirty="0">
              <a:solidFill>
                <a:srgbClr val="008FD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0124" y="3687590"/>
            <a:ext cx="8390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n>
                  <a:solidFill>
                    <a:srgbClr val="0070C0"/>
                  </a:solidFill>
                </a:ln>
              </a:rPr>
              <a:t>说起来容易，做到难</a:t>
            </a:r>
          </a:p>
          <a:p>
            <a:r>
              <a:rPr kumimoji="1" lang="zh-CN" altLang="en-US" dirty="0" smtClean="0">
                <a:ln>
                  <a:solidFill>
                    <a:srgbClr val="0070C0"/>
                  </a:solidFill>
                </a:ln>
              </a:rPr>
              <a:t>也希望大家看到其他人的代码写的不好的地方留一分情面，最好可以顺手改下。</a:t>
            </a:r>
            <a:endParaRPr kumimoji="1" lang="zh-CN" altLang="en-US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965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</a:t>
            </a:r>
            <a:r>
              <a:rPr lang="zh-CN" altLang="en-US" dirty="0" smtClean="0"/>
              <a:t>命名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规则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避免误导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避免留下掩藏代码本意的错误线索，应当避免使用和本意相悖的词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避免使用不同之处较小的名称</a:t>
            </a: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应当用同样的方式来表达同一个概念，</a:t>
            </a:r>
            <a:r>
              <a:rPr lang="zh-CN" altLang="en-US" sz="2000" b="1" dirty="0" smtClean="0">
                <a:latin typeface="微软雅黑 Light" charset="0"/>
                <a:ea typeface="微软雅黑 Light" charset="0"/>
                <a:cs typeface="微软雅黑 Light" charset="0"/>
              </a:rPr>
              <a:t>合理运用</a:t>
            </a:r>
            <a:r>
              <a:rPr lang="en-US" altLang="zh-CN" sz="2000" b="1" dirty="0" smtClean="0">
                <a:latin typeface="微软雅黑 Light" charset="0"/>
                <a:ea typeface="微软雅黑 Light" charset="0"/>
                <a:cs typeface="微软雅黑 Light" charset="0"/>
              </a:rPr>
              <a:t>IDE</a:t>
            </a:r>
            <a:r>
              <a:rPr lang="zh-CN" altLang="en-US" sz="2000" b="1" dirty="0" smtClean="0">
                <a:latin typeface="微软雅黑 Light" charset="0"/>
                <a:ea typeface="微软雅黑 Light" charset="0"/>
                <a:cs typeface="微软雅黑 Light" charset="0"/>
              </a:rPr>
              <a:t>的自动补全功能</a:t>
            </a:r>
          </a:p>
          <a:p>
            <a:pPr marL="457200" lvl="1" indent="0">
              <a:buNone/>
            </a:pPr>
            <a:r>
              <a:rPr lang="zh-CN" altLang="en-US" sz="2000" b="1" dirty="0" smtClean="0">
                <a:latin typeface="微软雅黑 Light" charset="0"/>
                <a:ea typeface="微软雅黑 Light" charset="0"/>
                <a:cs typeface="微软雅黑 Light" charset="0"/>
              </a:rPr>
              <a:t>禁止使用小写字母 </a:t>
            </a:r>
            <a:r>
              <a:rPr lang="en-US" altLang="zh-CN" sz="2000" b="1" dirty="0" smtClean="0">
                <a:latin typeface="微软雅黑 Light" charset="0"/>
                <a:ea typeface="微软雅黑 Light" charset="0"/>
                <a:cs typeface="微软雅黑 Light" charset="0"/>
              </a:rPr>
              <a:t>l</a:t>
            </a:r>
            <a:r>
              <a:rPr lang="zh-CN" altLang="en-US" sz="2000" b="1" dirty="0" smtClean="0">
                <a:latin typeface="微软雅黑 Light" charset="0"/>
                <a:ea typeface="微软雅黑 Light" charset="0"/>
                <a:cs typeface="微软雅黑 Light" charset="0"/>
              </a:rPr>
              <a:t> 和大写字母 </a:t>
            </a:r>
            <a:r>
              <a:rPr lang="en-US" altLang="zh-CN" sz="2000" b="1" dirty="0" smtClean="0">
                <a:latin typeface="微软雅黑 Light" charset="0"/>
                <a:ea typeface="微软雅黑 Light" charset="0"/>
                <a:cs typeface="微软雅黑 Light" charset="0"/>
              </a:rPr>
              <a:t>O</a:t>
            </a:r>
            <a:r>
              <a:rPr lang="zh-CN" altLang="en-US" sz="2000" b="1" dirty="0" smtClean="0">
                <a:latin typeface="微软雅黑 Light" charset="0"/>
                <a:ea typeface="微软雅黑 Light" charset="0"/>
                <a:cs typeface="微软雅黑 Light" charset="0"/>
              </a:rPr>
              <a:t> 作为变量名称</a:t>
            </a: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e.g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三个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View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名称区别很小</a:t>
            </a: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67" y="4077360"/>
            <a:ext cx="5321300" cy="124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50" y="3082880"/>
            <a:ext cx="3771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</a:t>
            </a:r>
            <a:r>
              <a:rPr lang="zh-CN" altLang="en-US" dirty="0" smtClean="0"/>
              <a:t>命名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规则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做有意义的区分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变量、方法名称不应当仅为了满足编译器的需要</a:t>
            </a:r>
          </a:p>
          <a:p>
            <a:pPr lvl="1">
              <a:buFont typeface="Arial" charset="0"/>
              <a:buChar char="•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以数字系列命名纯属误导</a:t>
            </a:r>
          </a:p>
          <a:p>
            <a:pPr lvl="1"/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废话是另一种没意义的区分</a:t>
            </a: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e.g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Account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视图名称极具迷惑性；</a:t>
            </a:r>
          </a:p>
          <a:p>
            <a:pPr marL="457200" lvl="1" indent="0">
              <a:buNone/>
            </a:pPr>
            <a:r>
              <a:rPr lang="en-US" altLang="zh-CN" sz="2000" dirty="0" err="1" smtClean="0"/>
              <a:t>OfferGuideQueryManager</a:t>
            </a:r>
            <a:r>
              <a:rPr lang="zh-CN" altLang="en-US" sz="2000" dirty="0" smtClean="0"/>
              <a:t>中的校验方法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应当是业务娴熟的老员工写的</a:t>
            </a: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66" y="2163578"/>
            <a:ext cx="5740400" cy="364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7" y="4304895"/>
            <a:ext cx="4965700" cy="1206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67" y="5663795"/>
            <a:ext cx="4432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</a:t>
            </a:r>
            <a:r>
              <a:rPr lang="zh-CN" altLang="en-US" dirty="0" smtClean="0"/>
              <a:t>命名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规则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使用读的出来的名称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使用恰当的英文单词、大小写</a:t>
            </a:r>
          </a:p>
          <a:p>
            <a:pPr marL="457200" lvl="1" indent="0">
              <a:buNone/>
            </a:pP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e.g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totalCounnt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、</a:t>
            </a: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membersubs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24" y="2853260"/>
            <a:ext cx="11392683" cy="325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</a:t>
            </a:r>
            <a:r>
              <a:rPr lang="zh-CN" altLang="en-US" dirty="0" smtClean="0"/>
              <a:t>命名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规则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使用可搜索的名称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单字母和数字常量的问题在于很难查找</a:t>
            </a: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解决方法：</a:t>
            </a:r>
          </a:p>
          <a:p>
            <a:pPr marL="457200" lvl="1" indent="0">
              <a:buNone/>
            </a:pPr>
            <a:r>
              <a:rPr lang="zh-CN" altLang="en-US" sz="2000" dirty="0">
                <a:latin typeface="微软雅黑 Light" charset="0"/>
                <a:ea typeface="微软雅黑 Light" charset="0"/>
                <a:cs typeface="微软雅黑 Light" charset="0"/>
              </a:rPr>
              <a:t>	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使用常量定义</a:t>
            </a: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书中给出：</a:t>
            </a:r>
          </a:p>
          <a:p>
            <a:pPr marL="457200" lvl="1" indent="0">
              <a:buNone/>
            </a:pPr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 Light" charset="0"/>
                <a:ea typeface="微软雅黑 Light" charset="0"/>
                <a:cs typeface="微软雅黑 Light" charset="0"/>
              </a:rPr>
              <a:t>	</a:t>
            </a:r>
            <a:r>
              <a:rPr lang="zh-CN" altLang="en-US" sz="2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 Light" charset="0"/>
                <a:ea typeface="微软雅黑 Light" charset="0"/>
                <a:cs typeface="微软雅黑 Light" charset="0"/>
              </a:rPr>
              <a:t>单字母名称仅用于段方法中的本地变量；名称长短应与其作用于大小相对应；</a:t>
            </a:r>
          </a:p>
          <a:p>
            <a:pPr marL="457200" lvl="1" indent="0">
              <a:buNone/>
            </a:pP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e.g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channelId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实际值为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1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，</a:t>
            </a: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partyType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实际值为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A</a:t>
            </a: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32" y="4097902"/>
            <a:ext cx="61214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</a:t>
            </a:r>
            <a:r>
              <a:rPr lang="zh-CN" altLang="en-US" dirty="0" smtClean="0"/>
              <a:t>命名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规则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避免使用编码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避免使用前缀	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java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里很少，</a:t>
            </a: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js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里面一般是指私有方法</a:t>
            </a:r>
          </a:p>
          <a:p>
            <a:pPr marL="457200" lvl="1" indent="0">
              <a:buNone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接口和实现？	书中不推荐接口加 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I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，觉得是干扰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类名	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--</a:t>
            </a:r>
            <a:r>
              <a:rPr lang="zh-CN" altLang="en-US" sz="2000" dirty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类名、对象名使用名词或名词短语</a:t>
            </a:r>
          </a:p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方法名 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--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方法名使用动词或动词短语</a:t>
            </a:r>
            <a:endParaRPr lang="en-US" altLang="zh-CN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e.g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</a:t>
            </a: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PublicCheck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作为类名可以理解为公共支票的意思？</a:t>
            </a: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42" y="2561417"/>
            <a:ext cx="3429000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42" y="5080538"/>
            <a:ext cx="3022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 bwMode="auto">
          <a:xfrm>
            <a:off x="609184" y="356848"/>
            <a:ext cx="10898165" cy="9649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rtlCol="0" anchor="ctr" anchorCtr="0" compatLnSpc="1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lang="zh-CN" altLang="en-US" sz="2400" kern="1200" dirty="0">
                <a:solidFill>
                  <a:srgbClr val="008FD4"/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有意义的</a:t>
            </a:r>
            <a:r>
              <a:rPr lang="zh-CN" altLang="en-US" dirty="0" smtClean="0"/>
              <a:t>命名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规则</a:t>
            </a:r>
            <a:endParaRPr lang="en-US" altLang="zh-CN" dirty="0"/>
          </a:p>
        </p:txBody>
      </p:sp>
      <p:sp>
        <p:nvSpPr>
          <p:cNvPr id="3" name="内容占位符 1"/>
          <p:cNvSpPr>
            <a:spLocks noGrp="1"/>
          </p:cNvSpPr>
          <p:nvPr>
            <p:ph idx="4294967295"/>
          </p:nvPr>
        </p:nvSpPr>
        <p:spPr>
          <a:xfrm>
            <a:off x="761584" y="1474217"/>
            <a:ext cx="10898165" cy="48471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别扮可爱</a:t>
            </a:r>
          </a:p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别用双关语、</a:t>
            </a:r>
            <a:r>
              <a:rPr lang="zh-CN" altLang="en-US" sz="2000" dirty="0">
                <a:latin typeface="微软雅黑 Light" charset="0"/>
                <a:ea typeface="微软雅黑 Light" charset="0"/>
                <a:cs typeface="微软雅黑 Light" charset="0"/>
              </a:rPr>
              <a:t>避免思维映射 </a:t>
            </a:r>
            <a:r>
              <a:rPr lang="en-US" altLang="zh-CN" sz="2000" dirty="0">
                <a:latin typeface="微软雅黑 Light" charset="0"/>
                <a:ea typeface="微软雅黑 Light" charset="0"/>
                <a:cs typeface="微软雅黑 Light" charset="0"/>
              </a:rPr>
              <a:t>--</a:t>
            </a:r>
            <a:r>
              <a:rPr lang="zh-CN" altLang="en-US" sz="2000" dirty="0">
                <a:latin typeface="微软雅黑 Light" charset="0"/>
                <a:ea typeface="微软雅黑 Light" charset="0"/>
                <a:cs typeface="微软雅黑 Light" charset="0"/>
              </a:rPr>
              <a:t> 明确最重要，不应该让读者通过经验去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理解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使用解决方案领域名称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lvl="1">
              <a:buFont typeface="Wingdings" charset="2"/>
              <a:buChar char="l"/>
            </a:pP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__Factory</a:t>
            </a:r>
          </a:p>
          <a:p>
            <a:pPr lvl="1">
              <a:buFont typeface="Wingdings" charset="2"/>
              <a:buChar char="l"/>
            </a:pP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__Contract</a:t>
            </a:r>
          </a:p>
          <a:p>
            <a:pPr lvl="1">
              <a:buFont typeface="Wingdings" charset="2"/>
              <a:buChar char="l"/>
            </a:pPr>
            <a:r>
              <a:rPr lang="en-US" altLang="zh-CN" sz="1600" dirty="0" smtClean="0">
                <a:latin typeface="微软雅黑 Light" charset="0"/>
                <a:ea typeface="微软雅黑 Light" charset="0"/>
                <a:cs typeface="微软雅黑 Light" charset="0"/>
              </a:rPr>
              <a:t>...</a:t>
            </a: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16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>
              <a:buFont typeface="Wingdings" charset="2"/>
              <a:buChar char="l"/>
            </a:pP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添加有意义的语境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/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避免无意义的语境</a:t>
            </a:r>
            <a:endParaRPr lang="en-US" altLang="zh-CN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zh-CN" altLang="en-US" sz="1600" dirty="0" smtClean="0">
                <a:latin typeface="微软雅黑 Light" charset="0"/>
                <a:ea typeface="微软雅黑 Light" charset="0"/>
                <a:cs typeface="微软雅黑 Light" charset="0"/>
              </a:rPr>
              <a:t>合理的添加修饰性的前缀</a:t>
            </a: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r>
              <a:rPr lang="en-US" altLang="zh-CN" sz="2000" dirty="0" err="1" smtClean="0">
                <a:latin typeface="微软雅黑 Light" charset="0"/>
                <a:ea typeface="微软雅黑 Light" charset="0"/>
                <a:cs typeface="微软雅黑 Light" charset="0"/>
              </a:rPr>
              <a:t>e.g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 批量操作都以</a:t>
            </a:r>
            <a:r>
              <a:rPr lang="en-US" altLang="zh-CN" sz="2000" dirty="0" smtClean="0">
                <a:latin typeface="微软雅黑 Light" charset="0"/>
                <a:ea typeface="微软雅黑 Light" charset="0"/>
                <a:cs typeface="微软雅黑 Light" charset="0"/>
              </a:rPr>
              <a:t>Batch</a:t>
            </a:r>
            <a:r>
              <a:rPr lang="zh-CN" altLang="en-US" sz="2000" dirty="0" smtClean="0">
                <a:latin typeface="微软雅黑 Light" charset="0"/>
                <a:ea typeface="微软雅黑 Light" charset="0"/>
                <a:cs typeface="微软雅黑 Light" charset="0"/>
              </a:rPr>
              <a:t>开头</a:t>
            </a:r>
          </a:p>
          <a:p>
            <a:pPr marL="0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  <a:p>
            <a:pPr marL="457200" lvl="1" indent="0">
              <a:buNone/>
            </a:pPr>
            <a:endParaRPr lang="zh-CN" altLang="en-US" sz="2000" dirty="0" smtClean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668" y="3077033"/>
            <a:ext cx="39751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49" y="3077033"/>
            <a:ext cx="3975100" cy="96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352" y="4623006"/>
            <a:ext cx="378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2130</Words>
  <Application>Microsoft Macintosh PowerPoint</Application>
  <PresentationFormat>宽屏</PresentationFormat>
  <Paragraphs>367</Paragraphs>
  <Slides>38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Adobe Fan Heiti Std B</vt:lpstr>
      <vt:lpstr>Calibri</vt:lpstr>
      <vt:lpstr>Calibri Light</vt:lpstr>
      <vt:lpstr>Heiti SC Light</vt:lpstr>
      <vt:lpstr>Mangal</vt:lpstr>
      <vt:lpstr>MS PGothic</vt:lpstr>
      <vt:lpstr>Times</vt:lpstr>
      <vt:lpstr>Wingdings</vt:lpstr>
      <vt:lpstr>宋体</vt:lpstr>
      <vt:lpstr>微软雅黑</vt:lpstr>
      <vt:lpstr>微软雅黑 Light</vt:lpstr>
      <vt:lpstr>Arial</vt:lpstr>
      <vt:lpstr>Office 主题</vt:lpstr>
      <vt:lpstr>Clean Code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 </dc:title>
  <dc:creator>463174595@qq.com</dc:creator>
  <cp:lastModifiedBy>463174595@qq.com</cp:lastModifiedBy>
  <cp:revision>203</cp:revision>
  <dcterms:created xsi:type="dcterms:W3CDTF">2018-04-25T08:00:03Z</dcterms:created>
  <dcterms:modified xsi:type="dcterms:W3CDTF">2018-04-26T06:51:39Z</dcterms:modified>
</cp:coreProperties>
</file>